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1"/>
  </p:sldMasterIdLst>
  <p:notesMasterIdLst>
    <p:notesMasterId r:id="rId15"/>
  </p:notesMasterIdLst>
  <p:handoutMasterIdLst>
    <p:handoutMasterId r:id="rId16"/>
  </p:handoutMasterIdLst>
  <p:sldIdLst>
    <p:sldId id="262" r:id="rId2"/>
    <p:sldId id="309" r:id="rId3"/>
    <p:sldId id="311" r:id="rId4"/>
    <p:sldId id="312" r:id="rId5"/>
    <p:sldId id="313" r:id="rId6"/>
    <p:sldId id="310" r:id="rId7"/>
    <p:sldId id="308" r:id="rId8"/>
    <p:sldId id="282" r:id="rId9"/>
    <p:sldId id="305" r:id="rId10"/>
    <p:sldId id="306" r:id="rId11"/>
    <p:sldId id="307" r:id="rId12"/>
    <p:sldId id="289" r:id="rId13"/>
    <p:sldId id="269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Beresford" initials="DB" lastIdx="1" clrIdx="0">
    <p:extLst>
      <p:ext uri="{19B8F6BF-5375-455C-9EA6-DF929625EA0E}">
        <p15:presenceInfo xmlns:p15="http://schemas.microsoft.com/office/powerpoint/2012/main" userId="3044ad7a51731c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5F2"/>
    <a:srgbClr val="DDE1E3"/>
    <a:srgbClr val="E2E2E2"/>
    <a:srgbClr val="FFFFFF"/>
    <a:srgbClr val="F39100"/>
    <a:srgbClr val="FADFD0"/>
    <a:srgbClr val="C6A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0" autoAdjust="0"/>
    <p:restoredTop sz="95044" autoAdjust="0"/>
  </p:normalViewPr>
  <p:slideViewPr>
    <p:cSldViewPr snapToGrid="0">
      <p:cViewPr varScale="1">
        <p:scale>
          <a:sx n="60" d="100"/>
          <a:sy n="60" d="100"/>
        </p:scale>
        <p:origin x="83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9/24/2023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63D51-ACEC-4CBB-8427-C1C04349D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70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9/24/2023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15F1-D1A3-4874-9634-4A364AC37B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703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3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1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2894399" y="1584495"/>
            <a:ext cx="6403200" cy="707886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3698" cy="37074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1871131" y="4537559"/>
            <a:ext cx="8449732" cy="415498"/>
          </a:xfrm>
        </p:spPr>
        <p:txBody>
          <a:bodyPr anchor="t" anchorCtr="0">
            <a:sp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Headline here with two lines if needed</a:t>
            </a:r>
          </a:p>
        </p:txBody>
      </p:sp>
      <p:sp>
        <p:nvSpPr>
          <p:cNvPr id="21" name="Title 9"/>
          <p:cNvSpPr>
            <a:spLocks noGrp="1"/>
          </p:cNvSpPr>
          <p:nvPr>
            <p:ph type="title" hasCustomPrompt="1"/>
          </p:nvPr>
        </p:nvSpPr>
        <p:spPr>
          <a:xfrm>
            <a:off x="1871131" y="4154378"/>
            <a:ext cx="9745135" cy="383182"/>
          </a:xfrm>
        </p:spPr>
        <p:txBody>
          <a:bodyPr anchor="b" anchorCtr="0">
            <a:sp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defRPr/>
            </a:lvl1pPr>
          </a:lstStyle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GB" dirty="0"/>
              <a:t>Click to add </a:t>
            </a:r>
            <a:r>
              <a:rPr lang="en-GB" dirty="0" err="1"/>
              <a:t>Heartline</a:t>
            </a:r>
            <a:r>
              <a:rPr lang="en-GB" dirty="0"/>
              <a:t> here with two lines if needed</a:t>
            </a:r>
          </a:p>
        </p:txBody>
      </p:sp>
      <p:sp>
        <p:nvSpPr>
          <p:cNvPr id="17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1871131" y="5417872"/>
            <a:ext cx="5323211" cy="40011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/>
            </a:lvl1pPr>
          </a:lstStyle>
          <a:p>
            <a:pPr lvl="0"/>
            <a:r>
              <a:rPr lang="en-GB" noProof="0" dirty="0"/>
              <a:t>Date of Presentation</a:t>
            </a:r>
          </a:p>
        </p:txBody>
      </p:sp>
      <p:sp>
        <p:nvSpPr>
          <p:cNvPr id="18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1871131" y="5833644"/>
            <a:ext cx="7896812" cy="40011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/>
            </a:lvl1pPr>
          </a:lstStyle>
          <a:p>
            <a:pPr lvl="0"/>
            <a:r>
              <a:rPr lang="en-GB" noProof="0" dirty="0"/>
              <a:t>Click to enter name of Presenter here</a:t>
            </a:r>
          </a:p>
        </p:txBody>
      </p:sp>
      <p:sp>
        <p:nvSpPr>
          <p:cNvPr id="19" name="Jo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1871131" y="6249417"/>
            <a:ext cx="7896812" cy="40011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1" baseline="0"/>
            </a:lvl1pPr>
          </a:lstStyle>
          <a:p>
            <a:pPr lvl="0"/>
            <a:r>
              <a:rPr lang="en-GB" noProof="0" dirty="0"/>
              <a:t>Click to enter Job Title here</a:t>
            </a:r>
          </a:p>
        </p:txBody>
      </p:sp>
    </p:spTree>
    <p:extLst>
      <p:ext uri="{BB962C8B-B14F-4D97-AF65-F5344CB8AC3E}">
        <p14:creationId xmlns:p14="http://schemas.microsoft.com/office/powerpoint/2010/main" val="2367903061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3809" userDrawn="1">
          <p15:clr>
            <a:srgbClr val="FBAE40"/>
          </p15:clr>
        </p15:guide>
        <p15:guide id="7" pos="3871" userDrawn="1">
          <p15:clr>
            <a:srgbClr val="FBAE40"/>
          </p15:clr>
        </p15:guide>
        <p15:guide id="8" pos="4687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6440" userDrawn="1">
          <p15:clr>
            <a:srgbClr val="FBAE40"/>
          </p15:clr>
        </p15:guide>
        <p15:guide id="11" pos="2993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624" userDrawn="1">
          <p15:clr>
            <a:srgbClr val="FBAE40"/>
          </p15:clr>
        </p15:guide>
        <p15:guide id="14" pos="6501" userDrawn="1">
          <p15:clr>
            <a:srgbClr val="FBAE40"/>
          </p15:clr>
        </p15:guide>
        <p15:guide id="15" pos="2933" userDrawn="1">
          <p15:clr>
            <a:srgbClr val="FBAE40"/>
          </p15:clr>
        </p15:guide>
        <p15:guide id="16" pos="2116" userDrawn="1">
          <p15:clr>
            <a:srgbClr val="FBAE40"/>
          </p15:clr>
        </p15:guide>
        <p15:guide id="17" pos="2056" userDrawn="1">
          <p15:clr>
            <a:srgbClr val="FBAE40"/>
          </p15:clr>
        </p15:guide>
        <p15:guide id="18" pos="1240" userDrawn="1">
          <p15:clr>
            <a:srgbClr val="FBAE40"/>
          </p15:clr>
        </p15:guide>
        <p15:guide id="19" pos="1179" userDrawn="1">
          <p15:clr>
            <a:srgbClr val="FBAE40"/>
          </p15:clr>
        </p15:guide>
        <p15:guide id="20" orient="horz" pos="1049" userDrawn="1">
          <p15:clr>
            <a:srgbClr val="FBAE40"/>
          </p15:clr>
        </p15:guide>
        <p15:guide id="21" orient="horz" pos="132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4" y="1276350"/>
            <a:ext cx="11040533" cy="1785104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429194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4" y="1276351"/>
            <a:ext cx="11040533" cy="1820178"/>
          </a:xfrm>
        </p:spPr>
        <p:txBody>
          <a:bodyPr numCol="2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187676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/icon/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4" y="1203198"/>
            <a:ext cx="11040533" cy="1785104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Heading"/>
          <p:cNvSpPr>
            <a:spLocks noGrp="1"/>
          </p:cNvSpPr>
          <p:nvPr>
            <p:ph type="title" hasCustomPrompt="1"/>
          </p:nvPr>
        </p:nvSpPr>
        <p:spPr>
          <a:xfrm>
            <a:off x="575733" y="170543"/>
            <a:ext cx="96000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2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3" y="566738"/>
            <a:ext cx="9600000" cy="369332"/>
          </a:xfrm>
        </p:spPr>
        <p:txBody>
          <a:bodyPr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0542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/icon/tex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4" y="1203199"/>
            <a:ext cx="11040533" cy="1820178"/>
          </a:xfrm>
        </p:spPr>
        <p:txBody>
          <a:bodyPr numCol="2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Heading"/>
          <p:cNvSpPr>
            <a:spLocks noGrp="1"/>
          </p:cNvSpPr>
          <p:nvPr>
            <p:ph type="title" hasCustomPrompt="1"/>
          </p:nvPr>
        </p:nvSpPr>
        <p:spPr>
          <a:xfrm>
            <a:off x="575733" y="170543"/>
            <a:ext cx="96000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2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3" y="566738"/>
            <a:ext cx="9600000" cy="369332"/>
          </a:xfrm>
        </p:spPr>
        <p:txBody>
          <a:bodyPr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58028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mage backgroun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54" b="671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3" y="776288"/>
            <a:ext cx="7920000" cy="369332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3" y="380093"/>
            <a:ext cx="7920000" cy="383182"/>
          </a:xfrm>
        </p:spPr>
        <p:txBody>
          <a:bodyPr wrap="square"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3" y="1276350"/>
            <a:ext cx="7920000" cy="1785104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27 September 2023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871179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3" y="776288"/>
            <a:ext cx="67200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3" y="380093"/>
            <a:ext cx="67200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3" y="1276350"/>
            <a:ext cx="6720000" cy="1785104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72" b="19627"/>
          <a:stretch/>
        </p:blipFill>
        <p:spPr>
          <a:xfrm>
            <a:off x="7436439" y="1"/>
            <a:ext cx="4755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4465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4" y="1276350"/>
            <a:ext cx="11040533" cy="1785104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23" b="17996"/>
          <a:stretch/>
        </p:blipFill>
        <p:spPr>
          <a:xfrm>
            <a:off x="0" y="3323105"/>
            <a:ext cx="12192000" cy="29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72337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/sections/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575592" y="1276350"/>
            <a:ext cx="9040675" cy="107721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2575592" y="3816296"/>
            <a:ext cx="9040675" cy="107721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20"/>
          </p:nvPr>
        </p:nvSpPr>
        <p:spPr>
          <a:xfrm>
            <a:off x="2575592" y="2546323"/>
            <a:ext cx="9040675" cy="107721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1"/>
          </p:nvPr>
        </p:nvSpPr>
        <p:spPr>
          <a:xfrm>
            <a:off x="2575592" y="5084779"/>
            <a:ext cx="9040675" cy="107721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75733" y="1251966"/>
            <a:ext cx="1999859" cy="11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575733" y="2526566"/>
            <a:ext cx="1999859" cy="11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575733" y="3805672"/>
            <a:ext cx="1999859" cy="11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75733" y="5075785"/>
            <a:ext cx="1999859" cy="11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98" y="1351353"/>
            <a:ext cx="714929" cy="93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49" y="3904672"/>
            <a:ext cx="935227" cy="93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49" y="5174785"/>
            <a:ext cx="935227" cy="93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49" y="2625566"/>
            <a:ext cx="935227" cy="935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30072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/sections/ic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2" y="2236262"/>
            <a:ext cx="5424000" cy="1077218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575732" y="4678642"/>
            <a:ext cx="5424000" cy="1077218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20"/>
          </p:nvPr>
        </p:nvSpPr>
        <p:spPr>
          <a:xfrm>
            <a:off x="6192267" y="2236262"/>
            <a:ext cx="5424000" cy="1077218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21"/>
          </p:nvPr>
        </p:nvSpPr>
        <p:spPr>
          <a:xfrm>
            <a:off x="6192267" y="4686524"/>
            <a:ext cx="5424000" cy="1077218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75734" y="1251966"/>
            <a:ext cx="1613057" cy="91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5732" y="2165858"/>
            <a:ext cx="5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192267" y="2165858"/>
            <a:ext cx="5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75732" y="4591800"/>
            <a:ext cx="5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192267" y="4578152"/>
            <a:ext cx="5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6192268" y="1251190"/>
            <a:ext cx="1613057" cy="91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575734" y="3680304"/>
            <a:ext cx="1613057" cy="91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192268" y="3667311"/>
            <a:ext cx="1613057" cy="91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1" y="1331300"/>
            <a:ext cx="577762" cy="75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9" y="3741638"/>
            <a:ext cx="789747" cy="78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23" y="3728645"/>
            <a:ext cx="789747" cy="78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49" y="1330524"/>
            <a:ext cx="756495" cy="75649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65976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GB" noProof="0" dirty="0"/>
              <a:t>Title 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Name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5" y="1244575"/>
            <a:ext cx="11040532" cy="1077218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91" y="2539488"/>
            <a:ext cx="3228911" cy="3659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Straight Connector 37"/>
          <p:cNvCxnSpPr/>
          <p:nvPr userDrawn="1"/>
        </p:nvCxnSpPr>
        <p:spPr>
          <a:xfrm>
            <a:off x="0" y="619892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98053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with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1233488"/>
            <a:ext cx="11040533" cy="369332"/>
          </a:xfrm>
        </p:spPr>
        <p:txBody>
          <a:bodyPr/>
          <a:lstStyle>
            <a:lvl1pPr marL="360000" indent="-360000">
              <a:buClr>
                <a:schemeClr val="bg1"/>
              </a:buClr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GB" noProof="0" dirty="0"/>
              <a:t>Click to add agenda item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Agenda heading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27 September 2023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607792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825075" y="1241624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825073" y="1397916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729609" y="1250132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729608" y="1406424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825075" y="2574671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825073" y="2730963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729609" y="2583179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729608" y="2739471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825075" y="3918951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4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825073" y="4075243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7729609" y="3927459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729608" y="4083751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825075" y="5251909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825073" y="5408201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729609" y="5260417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729608" y="5416709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22666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52959" y="1241624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52959" y="1397916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2" name="Text Placeholder 5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25075" y="2848991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3" name="Text Placeholder 5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825073" y="3005283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0" name="Text Placeholder 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729609" y="2857499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1" name="Text Placeholder 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729608" y="3013791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8" name="Text Placeholder 5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825075" y="4056110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9" name="Text Placeholder 5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825073" y="4212403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6" name="Text Placeholder 5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729609" y="4064619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7" name="Text Placeholder 5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729608" y="4220911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4" name="Text Placeholder 5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825075" y="5251909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5" name="Text Placeholder 5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825073" y="5408201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2" name="Text Placeholder 5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729609" y="5260417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3" name="Text Placeholder 5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729608" y="5416709"/>
            <a:ext cx="384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00116" y="2453005"/>
            <a:ext cx="5136000" cy="276999"/>
          </a:xfrm>
          <a:solidFill>
            <a:schemeClr val="accent1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dirty="0"/>
              <a:t>[Team name]</a:t>
            </a:r>
            <a:endParaRPr lang="en-GB" dirty="0"/>
          </a:p>
        </p:txBody>
      </p:sp>
      <p:sp>
        <p:nvSpPr>
          <p:cNvPr id="12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476607" y="2453005"/>
            <a:ext cx="5136000" cy="276999"/>
          </a:xfrm>
          <a:solidFill>
            <a:schemeClr val="accent1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dirty="0"/>
              <a:t>[Team name]</a:t>
            </a:r>
            <a:endParaRPr lang="en-GB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266020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/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75734" y="1282700"/>
            <a:ext cx="5504433" cy="17851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6238504" y="3458371"/>
            <a:ext cx="5377763" cy="707886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941704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/primary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75734" y="1282700"/>
            <a:ext cx="11040532" cy="17851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5494318" y="4141898"/>
            <a:ext cx="6121949" cy="707886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27306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3" y="776288"/>
            <a:ext cx="11211123" cy="369332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3" y="380093"/>
            <a:ext cx="11211123" cy="383182"/>
          </a:xfrm>
        </p:spPr>
        <p:txBody>
          <a:bodyPr wrap="square"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4" y="1276350"/>
            <a:ext cx="6238953" cy="1785104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56"/>
          <a:stretch/>
        </p:blipFill>
        <p:spPr>
          <a:xfrm>
            <a:off x="6979773" y="1276350"/>
            <a:ext cx="4806000" cy="24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858"/>
          <a:stretch/>
        </p:blipFill>
        <p:spPr>
          <a:xfrm>
            <a:off x="6979773" y="3883842"/>
            <a:ext cx="4806000" cy="24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925850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ottom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4" y="1276350"/>
            <a:ext cx="11040533" cy="1785104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8" b="8002"/>
          <a:stretch/>
        </p:blipFill>
        <p:spPr>
          <a:xfrm>
            <a:off x="575734" y="3516293"/>
            <a:ext cx="5342400" cy="27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 b="13727"/>
          <a:stretch/>
        </p:blipFill>
        <p:spPr>
          <a:xfrm>
            <a:off x="6273867" y="3516293"/>
            <a:ext cx="5342400" cy="27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775035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2" b="1978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309351" y="259308"/>
            <a:ext cx="9007523" cy="609303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8741140" cy="369332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575734" y="404814"/>
            <a:ext cx="8741140" cy="333374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4" y="1276350"/>
            <a:ext cx="8741140" cy="178510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27 September 2023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09606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63863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796992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TextBox 42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27 September 2023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A576EA2-A8A7-4238-8752-09F5AF2229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7" y="1498768"/>
            <a:ext cx="860409" cy="960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660AD4A-48A9-43FB-92A1-6D0DE371E8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4" y="3011679"/>
            <a:ext cx="847939" cy="65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3F18E3A-4C79-474F-B70B-5A93972785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3" y="4315893"/>
            <a:ext cx="831313" cy="964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C374855-42D0-4E4E-88DA-EE2EABC64985}"/>
              </a:ext>
            </a:extLst>
          </p:cNvPr>
          <p:cNvCxnSpPr/>
          <p:nvPr userDrawn="1"/>
        </p:nvCxnSpPr>
        <p:spPr>
          <a:xfrm>
            <a:off x="705657" y="2644173"/>
            <a:ext cx="293447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6834038-E580-43E8-9D9F-40CC15D964ED}"/>
              </a:ext>
            </a:extLst>
          </p:cNvPr>
          <p:cNvCxnSpPr/>
          <p:nvPr userDrawn="1"/>
        </p:nvCxnSpPr>
        <p:spPr>
          <a:xfrm>
            <a:off x="705656" y="4105608"/>
            <a:ext cx="293447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348E90D-4BDE-4F0B-A671-C834290C5A85}"/>
              </a:ext>
            </a:extLst>
          </p:cNvPr>
          <p:cNvSpPr txBox="1"/>
          <p:nvPr userDrawn="1"/>
        </p:nvSpPr>
        <p:spPr>
          <a:xfrm>
            <a:off x="1921283" y="2039432"/>
            <a:ext cx="17876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offices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41AF13-7E07-4823-86B1-69404B77198D}"/>
              </a:ext>
            </a:extLst>
          </p:cNvPr>
          <p:cNvSpPr txBox="1"/>
          <p:nvPr userDrawn="1"/>
        </p:nvSpPr>
        <p:spPr>
          <a:xfrm>
            <a:off x="1921283" y="3504479"/>
            <a:ext cx="1810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countries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D6AE30-8972-4BFA-87DA-35878BB231B0}"/>
              </a:ext>
            </a:extLst>
          </p:cNvPr>
          <p:cNvSpPr txBox="1"/>
          <p:nvPr userDrawn="1"/>
        </p:nvSpPr>
        <p:spPr>
          <a:xfrm>
            <a:off x="1921283" y="4991562"/>
            <a:ext cx="1810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partners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E29BDCD-A9B4-4238-9EBD-2D648BB49AFD}"/>
              </a:ext>
            </a:extLst>
          </p:cNvPr>
          <p:cNvSpPr txBox="1"/>
          <p:nvPr userDrawn="1"/>
        </p:nvSpPr>
        <p:spPr>
          <a:xfrm>
            <a:off x="1921283" y="1346765"/>
            <a:ext cx="16170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70+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7E03098-25ED-469B-9FA1-34390D46528A}"/>
              </a:ext>
            </a:extLst>
          </p:cNvPr>
          <p:cNvSpPr txBox="1"/>
          <p:nvPr userDrawn="1"/>
        </p:nvSpPr>
        <p:spPr>
          <a:xfrm>
            <a:off x="1921283" y="2810664"/>
            <a:ext cx="16170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30+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4952A0D-548A-41D0-95AB-894EC58F84B8}"/>
              </a:ext>
            </a:extLst>
          </p:cNvPr>
          <p:cNvSpPr txBox="1"/>
          <p:nvPr userDrawn="1"/>
        </p:nvSpPr>
        <p:spPr>
          <a:xfrm>
            <a:off x="1921283" y="4303827"/>
            <a:ext cx="252424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750+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C0F157C-B720-482C-B81A-876A39CABE5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48" y="1539679"/>
            <a:ext cx="1779010" cy="8853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D50A2E9-39D3-4B81-9F15-4784A678BB98}"/>
              </a:ext>
            </a:extLst>
          </p:cNvPr>
          <p:cNvCxnSpPr/>
          <p:nvPr userDrawn="1"/>
        </p:nvCxnSpPr>
        <p:spPr>
          <a:xfrm>
            <a:off x="4469815" y="2653284"/>
            <a:ext cx="29344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18C5D52-9FF9-4AD1-B497-C27F16E88EFF}"/>
              </a:ext>
            </a:extLst>
          </p:cNvPr>
          <p:cNvCxnSpPr/>
          <p:nvPr userDrawn="1"/>
        </p:nvCxnSpPr>
        <p:spPr>
          <a:xfrm>
            <a:off x="4493346" y="4101883"/>
            <a:ext cx="29344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4035E79-D85A-4CD6-BE59-9415E815EFEA}"/>
              </a:ext>
            </a:extLst>
          </p:cNvPr>
          <p:cNvSpPr txBox="1"/>
          <p:nvPr userDrawn="1"/>
        </p:nvSpPr>
        <p:spPr>
          <a:xfrm>
            <a:off x="4469815" y="3504479"/>
            <a:ext cx="1810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lawyers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DAE8D0-F660-4B35-9EE8-E7A06EAA4057}"/>
              </a:ext>
            </a:extLst>
          </p:cNvPr>
          <p:cNvSpPr txBox="1"/>
          <p:nvPr userDrawn="1"/>
        </p:nvSpPr>
        <p:spPr>
          <a:xfrm>
            <a:off x="4469814" y="4991562"/>
            <a:ext cx="1810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6C1D99-5288-40A5-BBDF-17805BC6AADE}"/>
              </a:ext>
            </a:extLst>
          </p:cNvPr>
          <p:cNvSpPr txBox="1"/>
          <p:nvPr userDrawn="1"/>
        </p:nvSpPr>
        <p:spPr>
          <a:xfrm>
            <a:off x="4469814" y="2810664"/>
            <a:ext cx="33034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3,000+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4E86A39-E14E-4C3A-A6E3-A1CC327F7D6E}"/>
              </a:ext>
            </a:extLst>
          </p:cNvPr>
          <p:cNvSpPr txBox="1"/>
          <p:nvPr userDrawn="1"/>
        </p:nvSpPr>
        <p:spPr>
          <a:xfrm>
            <a:off x="4418763" y="4303827"/>
            <a:ext cx="33034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5,000+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5E84EA6-FB16-4ED1-A1E6-CAB50D18F3B6}"/>
              </a:ext>
            </a:extLst>
          </p:cNvPr>
          <p:cNvSpPr/>
          <p:nvPr userDrawn="1"/>
        </p:nvSpPr>
        <p:spPr>
          <a:xfrm>
            <a:off x="9072711" y="5363993"/>
            <a:ext cx="204070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Global </a:t>
            </a:r>
            <a:r>
              <a:rPr lang="en-GB" sz="1800" b="1" dirty="0">
                <a:solidFill>
                  <a:schemeClr val="accent1"/>
                </a:solidFill>
              </a:rPr>
              <a:t>top-ten</a:t>
            </a:r>
            <a:r>
              <a:rPr lang="en-GB" sz="1800" dirty="0">
                <a:solidFill>
                  <a:schemeClr val="accent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law practice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E1CF75D-A03F-43F7-BEEF-81657BA87C24}"/>
              </a:ext>
            </a:extLst>
          </p:cNvPr>
          <p:cNvGrpSpPr/>
          <p:nvPr userDrawn="1"/>
        </p:nvGrpSpPr>
        <p:grpSpPr>
          <a:xfrm>
            <a:off x="9675438" y="4490496"/>
            <a:ext cx="835250" cy="835250"/>
            <a:chOff x="9675438" y="4243920"/>
            <a:chExt cx="835250" cy="83525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97BF828-A4BE-4EB6-A3C6-55E980408440}"/>
                </a:ext>
              </a:extLst>
            </p:cNvPr>
            <p:cNvSpPr/>
            <p:nvPr userDrawn="1"/>
          </p:nvSpPr>
          <p:spPr>
            <a:xfrm>
              <a:off x="9675438" y="4243920"/>
              <a:ext cx="835250" cy="83525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E54C035-D0D2-480D-AFF6-D9476DB2E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6801" y="4367530"/>
              <a:ext cx="472524" cy="588030"/>
            </a:xfrm>
            <a:prstGeom prst="rect">
              <a:avLst/>
            </a:prstGeom>
          </p:spPr>
        </p:pic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CB84BF6C-1CB9-4545-BDD8-194EE90B7AA6}"/>
              </a:ext>
            </a:extLst>
          </p:cNvPr>
          <p:cNvSpPr/>
          <p:nvPr userDrawn="1"/>
        </p:nvSpPr>
        <p:spPr>
          <a:xfrm>
            <a:off x="8488144" y="2105738"/>
            <a:ext cx="3209838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2021, we acted for</a:t>
            </a:r>
            <a:r>
              <a:rPr lang="en-GB" sz="1800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Font typeface="Helvetica" pitchFamily="2" charset="0"/>
              <a:buNone/>
            </a:pPr>
            <a:r>
              <a:rPr lang="en-GB" sz="1800" b="1" dirty="0">
                <a:solidFill>
                  <a:schemeClr val="accent1"/>
                </a:solidFill>
              </a:rPr>
              <a:t>134 </a:t>
            </a:r>
            <a:r>
              <a:rPr lang="en-GB" sz="1800" b="0" dirty="0">
                <a:solidFill>
                  <a:schemeClr val="tx1"/>
                </a:solidFill>
              </a:rPr>
              <a:t>of the </a:t>
            </a:r>
            <a:r>
              <a:rPr lang="en-GB" sz="1800" b="1" dirty="0">
                <a:solidFill>
                  <a:schemeClr val="accent1"/>
                </a:solidFill>
              </a:rPr>
              <a:t>Fortune 200</a:t>
            </a:r>
          </a:p>
          <a:p>
            <a:pPr marL="0" indent="0" algn="ctr">
              <a:buFont typeface="Helvetica" pitchFamily="2" charset="0"/>
              <a:buNone/>
            </a:pPr>
            <a:r>
              <a:rPr lang="en-GB" sz="1800" b="1" dirty="0">
                <a:solidFill>
                  <a:schemeClr val="accent1"/>
                </a:solidFill>
              </a:rPr>
              <a:t>79</a:t>
            </a:r>
            <a:r>
              <a:rPr lang="en-GB" sz="1800" dirty="0">
                <a:solidFill>
                  <a:schemeClr val="tx1"/>
                </a:solidFill>
              </a:rPr>
              <a:t> of the </a:t>
            </a:r>
            <a:r>
              <a:rPr lang="en-GB" sz="1800" b="1" dirty="0">
                <a:solidFill>
                  <a:schemeClr val="accent1"/>
                </a:solidFill>
              </a:rPr>
              <a:t>Fortune 100</a:t>
            </a:r>
          </a:p>
          <a:p>
            <a:pPr marL="0" indent="0" algn="ctr">
              <a:buFont typeface="Helvetica" pitchFamily="2" charset="0"/>
              <a:buNone/>
            </a:pPr>
            <a:r>
              <a:rPr lang="en-GB" sz="1800" b="1" dirty="0">
                <a:solidFill>
                  <a:schemeClr val="accent1"/>
                </a:solidFill>
              </a:rPr>
              <a:t>65</a:t>
            </a:r>
            <a:r>
              <a:rPr lang="en-GB" sz="1800" dirty="0">
                <a:solidFill>
                  <a:schemeClr val="tx1"/>
                </a:solidFill>
              </a:rPr>
              <a:t> of the </a:t>
            </a:r>
            <a:r>
              <a:rPr lang="en-GB" sz="1800" b="1" dirty="0">
                <a:solidFill>
                  <a:schemeClr val="accent1"/>
                </a:solidFill>
              </a:rPr>
              <a:t>FTSE 100</a:t>
            </a:r>
          </a:p>
          <a:p>
            <a:pPr marL="0" indent="0" algn="ctr">
              <a:buFont typeface="Helvetica" pitchFamily="2" charset="0"/>
              <a:buNone/>
            </a:pPr>
            <a:r>
              <a:rPr lang="en-GB" sz="1800" b="1" dirty="0">
                <a:solidFill>
                  <a:schemeClr val="accent1"/>
                </a:solidFill>
              </a:rPr>
              <a:t>40</a:t>
            </a:r>
            <a:r>
              <a:rPr lang="en-GB" sz="1800" dirty="0">
                <a:solidFill>
                  <a:schemeClr val="accent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of the </a:t>
            </a:r>
            <a:r>
              <a:rPr lang="en-GB" sz="1800" b="1" dirty="0">
                <a:solidFill>
                  <a:schemeClr val="accent1"/>
                </a:solidFill>
              </a:rPr>
              <a:t>Fortune 50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2F5F37C-3391-4E63-A7A9-6966C9604D65}"/>
              </a:ext>
            </a:extLst>
          </p:cNvPr>
          <p:cNvGrpSpPr/>
          <p:nvPr userDrawn="1"/>
        </p:nvGrpSpPr>
        <p:grpSpPr>
          <a:xfrm>
            <a:off x="9677161" y="1227239"/>
            <a:ext cx="831805" cy="831805"/>
            <a:chOff x="9677161" y="1227239"/>
            <a:chExt cx="831805" cy="831805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C8492C9-1F21-4521-B8AE-1088CB54D8C6}"/>
                </a:ext>
              </a:extLst>
            </p:cNvPr>
            <p:cNvSpPr/>
            <p:nvPr userDrawn="1"/>
          </p:nvSpPr>
          <p:spPr>
            <a:xfrm>
              <a:off x="9677161" y="1227239"/>
              <a:ext cx="831805" cy="83180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5-Point Star 7">
              <a:extLst>
                <a:ext uri="{FF2B5EF4-FFF2-40B4-BE49-F238E27FC236}">
                  <a16:creationId xmlns:a16="http://schemas.microsoft.com/office/drawing/2014/main" id="{BBDDB232-B55C-43B0-9AD4-6100D6C3449B}"/>
                </a:ext>
              </a:extLst>
            </p:cNvPr>
            <p:cNvSpPr/>
            <p:nvPr userDrawn="1"/>
          </p:nvSpPr>
          <p:spPr>
            <a:xfrm>
              <a:off x="9780846" y="1345644"/>
              <a:ext cx="624434" cy="594995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4916578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/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508234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628741" y="1233488"/>
            <a:ext cx="11040533" cy="723275"/>
          </a:xfrm>
        </p:spPr>
        <p:txBody>
          <a:bodyPr/>
          <a:lstStyle>
            <a:lvl1pPr marL="360363" indent="-360363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623888" indent="-280988">
              <a:buClr>
                <a:schemeClr val="accent1"/>
              </a:buClr>
              <a:buFont typeface="Verdana" panose="020B0604030504040204" pitchFamily="34" charset="0"/>
              <a:buChar char="−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587030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8"/>
          </p:nvPr>
        </p:nvSpPr>
        <p:spPr>
          <a:xfrm>
            <a:off x="575734" y="1309688"/>
            <a:ext cx="11040533" cy="3693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933638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8"/>
          </p:nvPr>
        </p:nvSpPr>
        <p:spPr>
          <a:xfrm>
            <a:off x="575734" y="1309688"/>
            <a:ext cx="11040533" cy="3693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27 September 2023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48721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575734" y="1246188"/>
            <a:ext cx="11040533" cy="3693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019925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575734" y="1246188"/>
            <a:ext cx="5442857" cy="3693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6173410" y="1246188"/>
            <a:ext cx="5442857" cy="3693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925081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76288"/>
            <a:ext cx="11040533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380093"/>
            <a:ext cx="11040533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75734" y="1349311"/>
            <a:ext cx="11040533" cy="1785104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791256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575734" y="1246188"/>
            <a:ext cx="11040533" cy="3693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27 September 2023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826187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ouble Brace 4"/>
          <p:cNvSpPr/>
          <p:nvPr userDrawn="1"/>
        </p:nvSpPr>
        <p:spPr>
          <a:xfrm>
            <a:off x="463592" y="342900"/>
            <a:ext cx="11323264" cy="5886450"/>
          </a:xfrm>
          <a:prstGeom prst="bracePair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0246954" y="5495094"/>
            <a:ext cx="1613057" cy="8572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96334" y="209552"/>
            <a:ext cx="1613057" cy="8572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94315" y="-256639"/>
            <a:ext cx="30120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“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324471" y="5248811"/>
            <a:ext cx="30120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”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883992" y="342900"/>
            <a:ext cx="866641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5870998" y="5302565"/>
            <a:ext cx="4425951" cy="3231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Quote Author here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5870998" y="5659827"/>
            <a:ext cx="4425951" cy="3231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5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of Quote Author here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4"/>
          </p:nvPr>
        </p:nvSpPr>
        <p:spPr>
          <a:xfrm>
            <a:off x="1728000" y="1020558"/>
            <a:ext cx="8736000" cy="1828801"/>
          </a:xfrm>
        </p:spPr>
        <p:txBody>
          <a:bodyPr wrap="square">
            <a:spAutoFit/>
          </a:bodyPr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  <a:lvl2pPr marL="360000" indent="0">
              <a:buNone/>
              <a:defRPr i="1">
                <a:solidFill>
                  <a:schemeClr val="bg1"/>
                </a:solidFill>
              </a:defRPr>
            </a:lvl2pPr>
            <a:lvl3pPr marL="720000" indent="0">
              <a:buNone/>
              <a:defRPr i="1">
                <a:solidFill>
                  <a:schemeClr val="bg1"/>
                </a:solidFill>
              </a:defRPr>
            </a:lvl3pPr>
            <a:lvl4pPr marL="1080000" indent="0">
              <a:buNone/>
              <a:defRPr i="1">
                <a:solidFill>
                  <a:schemeClr val="bg1"/>
                </a:solidFill>
              </a:defRPr>
            </a:lvl4pPr>
            <a:lvl5pPr marL="1440000" indent="0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27 September 2023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169724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353759" y="205383"/>
            <a:ext cx="11507456" cy="609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684587" y="438151"/>
            <a:ext cx="10845800" cy="56871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1" y="22959"/>
            <a:ext cx="1725199" cy="10503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28000" y="1020558"/>
            <a:ext cx="8736000" cy="1828801"/>
          </a:xfrm>
        </p:spPr>
        <p:txBody>
          <a:bodyPr wrap="square">
            <a:spAutoFit/>
          </a:bodyPr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  <a:lvl2pPr marL="360000" indent="0">
              <a:buNone/>
              <a:defRPr i="1">
                <a:solidFill>
                  <a:schemeClr val="bg1"/>
                </a:solidFill>
              </a:defRPr>
            </a:lvl2pPr>
            <a:lvl3pPr marL="720000" indent="0">
              <a:buNone/>
              <a:defRPr i="1">
                <a:solidFill>
                  <a:schemeClr val="bg1"/>
                </a:solidFill>
              </a:defRPr>
            </a:lvl3pPr>
            <a:lvl4pPr marL="1080000" indent="0">
              <a:buNone/>
              <a:defRPr i="1">
                <a:solidFill>
                  <a:schemeClr val="bg1"/>
                </a:solidFill>
              </a:defRPr>
            </a:lvl4pPr>
            <a:lvl5pPr marL="1440000" indent="0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7193" y="-191760"/>
            <a:ext cx="30120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“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10276199" y="5242399"/>
            <a:ext cx="1725199" cy="11045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0280809" y="5072920"/>
            <a:ext cx="30120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”</a:t>
            </a:r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5870998" y="5302565"/>
            <a:ext cx="4425951" cy="3231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Quote Author here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5870998" y="5659827"/>
            <a:ext cx="4425951" cy="3231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5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of Quote Author here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611698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Questions?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 b="16137"/>
          <a:stretch/>
        </p:blipFill>
        <p:spPr>
          <a:xfrm>
            <a:off x="3806152" y="1174391"/>
            <a:ext cx="4579697" cy="51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884624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-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82" b="126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Questions?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542354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3" y="1244350"/>
            <a:ext cx="6185945" cy="723275"/>
          </a:xfrm>
        </p:spPr>
        <p:txBody>
          <a:bodyPr/>
          <a:lstStyle>
            <a:lvl1pPr marL="360363" indent="-360363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623888" indent="-280988">
              <a:buClr>
                <a:schemeClr val="accent1"/>
              </a:buClr>
              <a:buFont typeface="Verdana" panose="020B0604030504040204" pitchFamily="34" charset="0"/>
              <a:buChar char="−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6185945" cy="6443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986956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-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26" b="1252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738188"/>
            <a:ext cx="11040533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Questions?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160385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33772" cy="37076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457626" y="5432579"/>
            <a:ext cx="8076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eversheds-sutherland.com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0E7BB-F765-4339-B06D-3BB2206DE916}"/>
              </a:ext>
            </a:extLst>
          </p:cNvPr>
          <p:cNvSpPr txBox="1"/>
          <p:nvPr userDrawn="1"/>
        </p:nvSpPr>
        <p:spPr>
          <a:xfrm>
            <a:off x="457627" y="5873018"/>
            <a:ext cx="605746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" b="0" i="0" dirty="0">
                <a:solidFill>
                  <a:schemeClr val="bg1"/>
                </a:solidFill>
              </a:rPr>
              <a:t>This information pack is intended as a guide only. Whilst the information it contains is believed to be correct, it is not a substitute for appropriate legal advice. Eversheds Sutherland (International) LLP can take no responsibility for actions taken based on the information contained in this pack.</a:t>
            </a:r>
          </a:p>
          <a:p>
            <a:pPr>
              <a:spcAft>
                <a:spcPts val="100"/>
              </a:spcAft>
            </a:pPr>
            <a:r>
              <a:rPr lang="en-GB" sz="800" b="0" i="0" dirty="0">
                <a:solidFill>
                  <a:schemeClr val="bg1"/>
                </a:solidFill>
              </a:rPr>
              <a:t>© Eversheds Sutherland </a:t>
            </a:r>
            <a:fld id="{36F0EC37-6194-46D2-A6C0-1BC056466430}" type="datetimeyyyy">
              <a:rPr lang="en-GB" sz="800" b="0" i="0" smtClean="0">
                <a:solidFill>
                  <a:schemeClr val="bg1"/>
                </a:solidFill>
              </a:rPr>
              <a:t>2023</a:t>
            </a:fld>
            <a:r>
              <a:rPr lang="en-GB" sz="800" b="0" i="0" dirty="0">
                <a:solidFill>
                  <a:schemeClr val="bg1"/>
                </a:solidFill>
              </a:rPr>
              <a:t>. All rights reserved.</a:t>
            </a:r>
            <a:endParaRPr lang="en-US" sz="800" b="0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301988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21" b="1272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971301"/>
            <a:ext cx="11040533" cy="723275"/>
          </a:xfrm>
          <a:solidFill>
            <a:srgbClr val="FFFFFF">
              <a:alpha val="60000"/>
            </a:srgbClr>
          </a:solidFill>
        </p:spPr>
        <p:txBody>
          <a:bodyPr/>
          <a:lstStyle>
            <a:lvl1pPr marL="360363" indent="-360363">
              <a:buClrTx/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623888" indent="-280988">
              <a:buClrTx/>
              <a:buFont typeface="Verdana" panose="020B0604030504040204" pitchFamily="34" charset="0"/>
              <a:buChar char="−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566913"/>
          </a:xfrm>
          <a:solidFill>
            <a:srgbClr val="FFFFFF">
              <a:alpha val="60000"/>
            </a:srgbClr>
          </a:solidFill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27 September 2023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45761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82" b="12482"/>
          <a:stretch/>
        </p:blipFill>
        <p:spPr>
          <a:xfrm>
            <a:off x="7036800" y="0"/>
            <a:ext cx="515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628742" y="1233489"/>
            <a:ext cx="6083143" cy="723275"/>
          </a:xfrm>
        </p:spPr>
        <p:txBody>
          <a:bodyPr/>
          <a:lstStyle>
            <a:lvl1pPr marL="360363" indent="-360363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623888" indent="-280988">
              <a:buClr>
                <a:schemeClr val="accent1"/>
              </a:buClr>
              <a:buFont typeface="Verdana" panose="020B0604030504040204" pitchFamily="34" charset="0"/>
              <a:buChar char="−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628742" y="465154"/>
            <a:ext cx="6083143" cy="383182"/>
          </a:xfrm>
        </p:spPr>
        <p:txBody>
          <a:bodyPr wrap="square" anchor="ctr">
            <a:sp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27 September 2023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354820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with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575734" y="1233488"/>
            <a:ext cx="11040533" cy="723275"/>
          </a:xfrm>
        </p:spPr>
        <p:txBody>
          <a:bodyPr/>
          <a:lstStyle>
            <a:lvl1pPr marL="360363" indent="-360363">
              <a:buClr>
                <a:schemeClr val="bg1"/>
              </a:buClr>
              <a:buFont typeface="+mj-lt"/>
              <a:buAutoNum type="arabicPeriod"/>
              <a:defRPr baseline="0">
                <a:solidFill>
                  <a:schemeClr val="bg1"/>
                </a:solidFill>
              </a:defRPr>
            </a:lvl1pPr>
            <a:lvl2pPr marL="623888" indent="-280988">
              <a:buClr>
                <a:schemeClr val="bg1"/>
              </a:buClr>
              <a:buFont typeface="Verdana" panose="020B0604030504040204" pitchFamily="34" charset="0"/>
              <a:buChar char="−"/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Click to add item here</a:t>
            </a:r>
          </a:p>
          <a:p>
            <a:pPr lvl="1"/>
            <a:r>
              <a:rPr lang="en-GB" noProof="0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575734" y="404814"/>
            <a:ext cx="11040533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Contents heading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0726600" y="6441900"/>
            <a:ext cx="1060256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3592" y="6483807"/>
            <a:ext cx="21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25279" y="6483807"/>
            <a:ext cx="2002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27 September 2023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246046" y="6483807"/>
            <a:ext cx="7480554" cy="2311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460126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63591" y="3432860"/>
            <a:ext cx="5375735" cy="37722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63591" y="3035225"/>
            <a:ext cx="5375735" cy="391369"/>
          </a:xfrm>
        </p:spPr>
        <p:txBody>
          <a:bodyPr wrap="square" anchor="ctr">
            <a:sp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82" b="12482"/>
          <a:stretch/>
        </p:blipFill>
        <p:spPr>
          <a:xfrm>
            <a:off x="5963107" y="0"/>
            <a:ext cx="622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141734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5789570" y="2778343"/>
            <a:ext cx="5375735" cy="377223"/>
          </a:xfr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2" name="Heading"/>
          <p:cNvSpPr>
            <a:spLocks noGrp="1"/>
          </p:cNvSpPr>
          <p:nvPr>
            <p:ph type="title" hasCustomPrompt="1"/>
          </p:nvPr>
        </p:nvSpPr>
        <p:spPr>
          <a:xfrm>
            <a:off x="5789570" y="2390333"/>
            <a:ext cx="5375735" cy="391369"/>
          </a:xfrm>
          <a:solidFill>
            <a:srgbClr val="FFFFFF">
              <a:alpha val="60000"/>
            </a:srgbClr>
          </a:solidFill>
        </p:spPr>
        <p:txBody>
          <a:bodyPr wrap="square" anchor="ctr">
            <a:spAutoFit/>
          </a:bodyPr>
          <a:lstStyle>
            <a:lvl1pPr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2022323871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595" y="380093"/>
            <a:ext cx="11034672" cy="38318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4" y="2101850"/>
            <a:ext cx="11040533" cy="17851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52000" y="6480000"/>
            <a:ext cx="106025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80000" y="6480000"/>
            <a:ext cx="7413544" cy="188160"/>
          </a:xfrm>
          <a:prstGeom prst="rect">
            <a:avLst/>
          </a:prstGeom>
        </p:spPr>
        <p:txBody>
          <a:bodyPr/>
          <a:lstStyle>
            <a:lvl1pPr>
              <a:defRPr lang="en-GB" sz="800" dirty="0"/>
            </a:lvl1pPr>
          </a:lstStyle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custDataLst>
      <p:tags r:id="rId43"/>
    </p:custDataLst>
    <p:extLst>
      <p:ext uri="{BB962C8B-B14F-4D97-AF65-F5344CB8AC3E}">
        <p14:creationId xmlns:p14="http://schemas.microsoft.com/office/powerpoint/2010/main" val="217380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11" r:id="rId2"/>
    <p:sldLayoutId id="2147483812" r:id="rId3"/>
    <p:sldLayoutId id="2147483867" r:id="rId4"/>
    <p:sldLayoutId id="2147483866" r:id="rId5"/>
    <p:sldLayoutId id="2147483855" r:id="rId6"/>
    <p:sldLayoutId id="2147483813" r:id="rId7"/>
    <p:sldLayoutId id="2147483851" r:id="rId8"/>
    <p:sldLayoutId id="2147483852" r:id="rId9"/>
    <p:sldLayoutId id="2147483814" r:id="rId10"/>
    <p:sldLayoutId id="2147483836" r:id="rId11"/>
    <p:sldLayoutId id="2147483837" r:id="rId12"/>
    <p:sldLayoutId id="2147483838" r:id="rId13"/>
    <p:sldLayoutId id="2147483839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70" r:id="rId21"/>
    <p:sldLayoutId id="2147483847" r:id="rId22"/>
    <p:sldLayoutId id="2147483848" r:id="rId23"/>
    <p:sldLayoutId id="2147483849" r:id="rId24"/>
    <p:sldLayoutId id="2147483850" r:id="rId25"/>
    <p:sldLayoutId id="2147483856" r:id="rId26"/>
    <p:sldLayoutId id="2147483859" r:id="rId27"/>
    <p:sldLayoutId id="2147483860" r:id="rId28"/>
    <p:sldLayoutId id="2147483869" r:id="rId29"/>
    <p:sldLayoutId id="2147483861" r:id="rId30"/>
    <p:sldLayoutId id="2147483862" r:id="rId31"/>
    <p:sldLayoutId id="2147483863" r:id="rId32"/>
    <p:sldLayoutId id="2147483864" r:id="rId33"/>
    <p:sldLayoutId id="2147483868" r:id="rId34"/>
    <p:sldLayoutId id="2147483865" r:id="rId35"/>
    <p:sldLayoutId id="2147483857" r:id="rId36"/>
    <p:sldLayoutId id="2147483858" r:id="rId37"/>
    <p:sldLayoutId id="2147483834" r:id="rId38"/>
    <p:sldLayoutId id="2147483853" r:id="rId39"/>
    <p:sldLayoutId id="2147483854" r:id="rId40"/>
    <p:sldLayoutId id="2147483833" r:id="rId41"/>
  </p:sldLayoutIdLst>
  <p:transition>
    <p:wip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─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871" userDrawn="1">
          <p15:clr>
            <a:srgbClr val="F26B43"/>
          </p15:clr>
        </p15:guide>
        <p15:guide id="3" pos="3809" userDrawn="1">
          <p15:clr>
            <a:srgbClr val="F26B43"/>
          </p15:clr>
        </p15:guide>
        <p15:guide id="4" pos="4687" userDrawn="1">
          <p15:clr>
            <a:srgbClr val="F26B43"/>
          </p15:clr>
        </p15:guide>
        <p15:guide id="5" pos="4747" userDrawn="1">
          <p15:clr>
            <a:srgbClr val="F26B43"/>
          </p15:clr>
        </p15:guide>
        <p15:guide id="6" pos="5564" userDrawn="1">
          <p15:clr>
            <a:srgbClr val="F26B43"/>
          </p15:clr>
        </p15:guide>
        <p15:guide id="7" pos="5624" userDrawn="1">
          <p15:clr>
            <a:srgbClr val="F26B43"/>
          </p15:clr>
        </p15:guide>
        <p15:guide id="8" pos="6440" userDrawn="1">
          <p15:clr>
            <a:srgbClr val="F26B43"/>
          </p15:clr>
        </p15:guide>
        <p15:guide id="9" pos="6501" userDrawn="1">
          <p15:clr>
            <a:srgbClr val="F26B43"/>
          </p15:clr>
        </p15:guide>
        <p15:guide id="10" pos="7317" userDrawn="1">
          <p15:clr>
            <a:srgbClr val="F26B43"/>
          </p15:clr>
        </p15:guide>
        <p15:guide id="11" pos="2993" userDrawn="1">
          <p15:clr>
            <a:srgbClr val="F26B43"/>
          </p15:clr>
        </p15:guide>
        <p15:guide id="12" pos="2933" userDrawn="1">
          <p15:clr>
            <a:srgbClr val="F26B43"/>
          </p15:clr>
        </p15:guide>
        <p15:guide id="13" pos="2116" userDrawn="1">
          <p15:clr>
            <a:srgbClr val="F26B43"/>
          </p15:clr>
        </p15:guide>
        <p15:guide id="14" pos="2056" userDrawn="1">
          <p15:clr>
            <a:srgbClr val="F26B43"/>
          </p15:clr>
        </p15:guide>
        <p15:guide id="15" pos="1240" userDrawn="1">
          <p15:clr>
            <a:srgbClr val="F26B43"/>
          </p15:clr>
        </p15:guide>
        <p15:guide id="16" pos="1179" userDrawn="1">
          <p15:clr>
            <a:srgbClr val="F26B43"/>
          </p15:clr>
        </p15:guide>
        <p15:guide id="17" pos="363" userDrawn="1">
          <p15:clr>
            <a:srgbClr val="F26B43"/>
          </p15:clr>
        </p15:guide>
        <p15:guide id="18" orient="horz" pos="255" userDrawn="1">
          <p15:clr>
            <a:srgbClr val="F26B43"/>
          </p15:clr>
        </p15:guide>
        <p15:guide id="19" orient="horz" pos="4065" userDrawn="1">
          <p15:clr>
            <a:srgbClr val="F26B43"/>
          </p15:clr>
        </p15:guide>
        <p15:guide id="20" orient="horz" pos="1321" userDrawn="1">
          <p15:clr>
            <a:srgbClr val="F26B43"/>
          </p15:clr>
        </p15:guide>
        <p15:guide id="21" orient="horz" pos="777" userDrawn="1">
          <p15:clr>
            <a:srgbClr val="F26B43"/>
          </p15:clr>
        </p15:guide>
        <p15:guide id="22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556" y="4156280"/>
            <a:ext cx="9745135" cy="383182"/>
          </a:xfrm>
        </p:spPr>
        <p:txBody>
          <a:bodyPr/>
          <a:lstStyle/>
          <a:p>
            <a:pPr algn="ctr"/>
            <a:r>
              <a:rPr lang="en-US" dirty="0"/>
              <a:t>C</a:t>
            </a:r>
            <a:r>
              <a:rPr lang="en-GB" dirty="0"/>
              <a:t>overed Bonds, EU, North Macedonian Banks and Investors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34394" y="5875002"/>
            <a:ext cx="5323211" cy="369332"/>
          </a:xfrm>
        </p:spPr>
        <p:txBody>
          <a:bodyPr/>
          <a:lstStyle/>
          <a:p>
            <a:pPr algn="ctr"/>
            <a:r>
              <a:rPr lang="bg-BG" sz="1800" dirty="0"/>
              <a:t>2</a:t>
            </a:r>
            <a:r>
              <a:rPr lang="en-US" sz="1800" dirty="0"/>
              <a:t>7 September</a:t>
            </a:r>
            <a:r>
              <a:rPr lang="en-GB" sz="1800" dirty="0"/>
              <a:t>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611" y="5216869"/>
            <a:ext cx="11281024" cy="384721"/>
          </a:xfrm>
        </p:spPr>
        <p:txBody>
          <a:bodyPr/>
          <a:lstStyle/>
          <a:p>
            <a:pPr algn="ctr"/>
            <a:r>
              <a:rPr lang="en-GB" sz="1900" dirty="0"/>
              <a:t>Nikolay Bebov (Eversheds Sutherland)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2" b="27638"/>
          <a:stretch/>
        </p:blipFill>
        <p:spPr>
          <a:xfrm>
            <a:off x="2168929" y="569322"/>
            <a:ext cx="7854135" cy="33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DEA89EE-A4B5-916A-FF44-68E7D0B40B78}"/>
              </a:ext>
            </a:extLst>
          </p:cNvPr>
          <p:cNvSpPr txBox="1">
            <a:spLocks/>
          </p:cNvSpPr>
          <p:nvPr/>
        </p:nvSpPr>
        <p:spPr>
          <a:xfrm>
            <a:off x="1930442" y="4685805"/>
            <a:ext cx="8331107" cy="3847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 panose="020B0604030504040204" pitchFamily="34" charset="0"/>
              <a:buNone/>
              <a:tabLst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900" b="0" i="1" dirty="0"/>
              <a:t>Ohrid, 22</a:t>
            </a:r>
            <a:r>
              <a:rPr lang="en-GB" sz="1900" b="0" i="1" baseline="30000" dirty="0"/>
              <a:t>nd</a:t>
            </a:r>
            <a:r>
              <a:rPr lang="en-GB" sz="1900" b="0" i="1" dirty="0"/>
              <a:t> Conference of the Macedonian Stock Exchange</a:t>
            </a:r>
          </a:p>
        </p:txBody>
      </p:sp>
    </p:spTree>
    <p:extLst>
      <p:ext uri="{BB962C8B-B14F-4D97-AF65-F5344CB8AC3E}">
        <p14:creationId xmlns:p14="http://schemas.microsoft.com/office/powerpoint/2010/main" val="1866062683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734" y="594355"/>
            <a:ext cx="11373111" cy="383182"/>
          </a:xfrm>
        </p:spPr>
        <p:txBody>
          <a:bodyPr/>
          <a:lstStyle/>
          <a:p>
            <a:r>
              <a:rPr lang="en-US" dirty="0"/>
              <a:t>How to structure and operate a covered bonds programme?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75734" y="1745037"/>
            <a:ext cx="11040532" cy="4970591"/>
          </a:xfrm>
        </p:spPr>
        <p:txBody>
          <a:bodyPr/>
          <a:lstStyle/>
          <a:p>
            <a:r>
              <a:rPr lang="en-US" dirty="0"/>
              <a:t>Coverage and overcollateralization</a:t>
            </a:r>
          </a:p>
          <a:p>
            <a:endParaRPr lang="en-US" dirty="0"/>
          </a:p>
          <a:p>
            <a:r>
              <a:rPr lang="en-US" dirty="0"/>
              <a:t>Monitoring the cover pool</a:t>
            </a:r>
          </a:p>
          <a:p>
            <a:endParaRPr lang="en-US" dirty="0"/>
          </a:p>
          <a:p>
            <a:r>
              <a:rPr lang="en-US" dirty="0"/>
              <a:t>Stress testing</a:t>
            </a:r>
          </a:p>
          <a:p>
            <a:endParaRPr lang="en-US" dirty="0"/>
          </a:p>
          <a:p>
            <a:r>
              <a:rPr lang="en-US" dirty="0"/>
              <a:t>Internal organization</a:t>
            </a:r>
          </a:p>
          <a:p>
            <a:endParaRPr lang="en-US" dirty="0"/>
          </a:p>
          <a:p>
            <a:r>
              <a:rPr lang="en-US" dirty="0"/>
              <a:t>Provision of information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Rating</a:t>
            </a:r>
          </a:p>
          <a:p>
            <a:endParaRPr lang="fr-FR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9802" r="10239" b="3378"/>
          <a:stretch/>
        </p:blipFill>
        <p:spPr>
          <a:xfrm>
            <a:off x="7132244" y="1626292"/>
            <a:ext cx="4654612" cy="3605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z="900" b="1" dirty="0"/>
              <a:t>Covered Bonds – the example of Bulgaria and how it can be used in North Macedonia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9613579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734" y="418109"/>
            <a:ext cx="11373111" cy="674031"/>
          </a:xfrm>
        </p:spPr>
        <p:txBody>
          <a:bodyPr/>
          <a:lstStyle/>
          <a:p>
            <a:r>
              <a:rPr lang="en-US" dirty="0"/>
              <a:t>Failure of the issuing bank.</a:t>
            </a:r>
            <a:br>
              <a:rPr lang="en-US" dirty="0"/>
            </a:br>
            <a:r>
              <a:rPr lang="en-US" dirty="0"/>
              <a:t>Likely defaults under the bonds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75734" y="1745037"/>
            <a:ext cx="11040532" cy="509370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Failure of the issuing bank:</a:t>
            </a:r>
          </a:p>
          <a:p>
            <a:r>
              <a:rPr lang="en-US" sz="1500" dirty="0"/>
              <a:t>Right and obligation to put the covered bonds under a separate</a:t>
            </a:r>
            <a:br>
              <a:rPr lang="en-US" sz="1500" dirty="0"/>
            </a:br>
            <a:r>
              <a:rPr lang="en-US" sz="1500" dirty="0"/>
              <a:t>administration</a:t>
            </a:r>
          </a:p>
          <a:p>
            <a:r>
              <a:rPr lang="en-US" sz="1500" dirty="0"/>
              <a:t>Special administrator</a:t>
            </a:r>
          </a:p>
          <a:p>
            <a:r>
              <a:rPr lang="en-US" sz="1500" dirty="0"/>
              <a:t>Transfer of covered bonds to another bank</a:t>
            </a:r>
          </a:p>
          <a:p>
            <a:r>
              <a:rPr lang="en-US" sz="1500" dirty="0"/>
              <a:t>Protecting the rights of covered pool creditors in </a:t>
            </a:r>
          </a:p>
          <a:p>
            <a:pPr marL="0" indent="0">
              <a:buNone/>
            </a:pPr>
            <a:r>
              <a:rPr lang="en-US" sz="1500" dirty="0"/>
              <a:t>     the case of issuer insolvency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b="1" dirty="0"/>
              <a:t>Likely default under the bonds:</a:t>
            </a:r>
          </a:p>
          <a:p>
            <a:r>
              <a:rPr lang="en-US" sz="1500" dirty="0"/>
              <a:t>Extendable maturity structures</a:t>
            </a:r>
          </a:p>
          <a:p>
            <a:r>
              <a:rPr lang="en-US" sz="1500" dirty="0"/>
              <a:t>Default provisions under the covered bonds framework</a:t>
            </a:r>
          </a:p>
          <a:p>
            <a:r>
              <a:rPr lang="en-US" sz="1500" dirty="0"/>
              <a:t>Role of the BNB, the special administrator and </a:t>
            </a:r>
          </a:p>
          <a:p>
            <a:pPr marL="0" indent="0">
              <a:buNone/>
            </a:pPr>
            <a:r>
              <a:rPr lang="en-US" sz="1500" dirty="0"/>
              <a:t>     the security agent</a:t>
            </a:r>
          </a:p>
          <a:p>
            <a:r>
              <a:rPr lang="fr-FR" sz="1500" dirty="0"/>
              <a:t>Liquidation of the cover pool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z="900" b="1" dirty="0"/>
              <a:t>Covered Bonds – the example of Bulgaria and how it can be used in North Macedonia</a:t>
            </a:r>
            <a:endParaRPr lang="en-GB" sz="900" b="1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37AEFCC9-8397-BE28-C1D2-6E367D43F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6573" r="15481" b="5818"/>
          <a:stretch/>
        </p:blipFill>
        <p:spPr>
          <a:xfrm>
            <a:off x="7515474" y="1020278"/>
            <a:ext cx="3069645" cy="5166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707965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3267" y="1709632"/>
            <a:ext cx="11303589" cy="3263060"/>
          </a:xfrm>
        </p:spPr>
        <p:txBody>
          <a:bodyPr/>
          <a:lstStyle/>
          <a:p>
            <a:pPr algn="ctr"/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F0AC0C-AE66-4CE7-BDDE-7E59720823B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Covered Bonds – the example of Bulgaria and how it can be used in North Macedonia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057570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ersheds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4904" y="291530"/>
            <a:ext cx="4024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Nikolay Bebov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Managing Partner (Bulgaria)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T:</a:t>
            </a:r>
            <a:r>
              <a:rPr lang="en-GB" sz="1400" dirty="0">
                <a:solidFill>
                  <a:schemeClr val="bg1"/>
                </a:solidFill>
              </a:rPr>
              <a:t> + 359 2 439 0707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M:</a:t>
            </a:r>
            <a:r>
              <a:rPr lang="en-GB" sz="1400" dirty="0">
                <a:solidFill>
                  <a:schemeClr val="bg1"/>
                </a:solidFill>
              </a:rPr>
              <a:t> + 359 898 641 791</a:t>
            </a:r>
          </a:p>
          <a:p>
            <a:r>
              <a:rPr lang="en-GB" sz="1400" dirty="0">
                <a:solidFill>
                  <a:schemeClr val="bg1"/>
                </a:solidFill>
              </a:rPr>
              <a:t>nikolay.bebov@eversheds-sutherland.bg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4904" y="3651633"/>
            <a:ext cx="4024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Petar Ivanov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Senior Associate (Bulgaria)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T:</a:t>
            </a:r>
            <a:r>
              <a:rPr lang="en-GB" sz="1400" dirty="0">
                <a:solidFill>
                  <a:schemeClr val="bg1"/>
                </a:solidFill>
              </a:rPr>
              <a:t> + 359 2 439 0707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M:</a:t>
            </a:r>
            <a:r>
              <a:rPr lang="en-GB" sz="1400" dirty="0">
                <a:solidFill>
                  <a:schemeClr val="bg1"/>
                </a:solidFill>
              </a:rPr>
              <a:t> + 359 897 321 882</a:t>
            </a:r>
          </a:p>
          <a:p>
            <a:r>
              <a:rPr lang="en-GB" sz="1400" dirty="0">
                <a:solidFill>
                  <a:schemeClr val="bg1"/>
                </a:solidFill>
              </a:rPr>
              <a:t>petar.ivanov@eversheds-sutherland.bg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26CA2-BD2D-4B96-906C-869429B4F356}"/>
              </a:ext>
            </a:extLst>
          </p:cNvPr>
          <p:cNvSpPr txBox="1"/>
          <p:nvPr/>
        </p:nvSpPr>
        <p:spPr>
          <a:xfrm>
            <a:off x="7620000" y="6477000"/>
            <a:ext cx="1905000" cy="1692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500" dirty="0">
                <a:solidFill>
                  <a:srgbClr val="FFFFFF"/>
                </a:solidFill>
              </a:rPr>
              <a:t>LDS_002-#7555900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D2DEB-7303-5218-05AB-2ED408176B50}"/>
              </a:ext>
            </a:extLst>
          </p:cNvPr>
          <p:cNvSpPr txBox="1"/>
          <p:nvPr/>
        </p:nvSpPr>
        <p:spPr>
          <a:xfrm>
            <a:off x="6274904" y="1975190"/>
            <a:ext cx="4024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Damyan Leshev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Partner (Bulgaria)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T:</a:t>
            </a:r>
            <a:r>
              <a:rPr lang="en-GB" sz="1400" dirty="0">
                <a:solidFill>
                  <a:schemeClr val="bg1"/>
                </a:solidFill>
              </a:rPr>
              <a:t> + 359 2 439 0707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M:</a:t>
            </a:r>
            <a:r>
              <a:rPr lang="en-GB" sz="1400" dirty="0">
                <a:solidFill>
                  <a:schemeClr val="bg1"/>
                </a:solidFill>
              </a:rPr>
              <a:t> + 359 897 321 940</a:t>
            </a:r>
          </a:p>
          <a:p>
            <a:r>
              <a:rPr lang="en-GB" sz="1400" dirty="0">
                <a:solidFill>
                  <a:schemeClr val="bg1"/>
                </a:solidFill>
              </a:rPr>
              <a:t>damyan.leshev@eversheds-sutherland.bg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82335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734" y="594355"/>
            <a:ext cx="11373111" cy="383182"/>
          </a:xfrm>
        </p:spPr>
        <p:txBody>
          <a:bodyPr/>
          <a:lstStyle/>
          <a:p>
            <a:r>
              <a:rPr lang="en-US" dirty="0"/>
              <a:t>Covered bonds in a nutshell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75734" y="1793163"/>
            <a:ext cx="11040532" cy="4370427"/>
          </a:xfrm>
        </p:spPr>
        <p:txBody>
          <a:bodyPr/>
          <a:lstStyle/>
          <a:p>
            <a:r>
              <a:rPr lang="en-US" sz="1700" dirty="0"/>
              <a:t>Historical overview – from Prussia, Denmark and other early European markets and the past, to present day, the EU and beyond (Australia, Canada, Chile and more)</a:t>
            </a:r>
          </a:p>
          <a:p>
            <a:r>
              <a:rPr lang="en-US" sz="1700" dirty="0"/>
              <a:t>Directive (EU) 2019/2162 of the European Parliament and of the Council of 27 November 2019 on the issue of covered bonds and covered bond public supervision and amending Directives 2009/65/EC and 2014/59/EU </a:t>
            </a:r>
            <a:br>
              <a:rPr lang="en-US" sz="1700" dirty="0"/>
            </a:br>
            <a:r>
              <a:rPr lang="en-US" sz="1700" dirty="0"/>
              <a:t>(“EU’s Covered Bond Directive”)</a:t>
            </a:r>
          </a:p>
          <a:p>
            <a:r>
              <a:rPr lang="en-US" sz="1700" dirty="0"/>
              <a:t>Relevance for banks as issuers</a:t>
            </a:r>
          </a:p>
          <a:p>
            <a:r>
              <a:rPr lang="en-US" sz="1700" dirty="0"/>
              <a:t>Relevance for banks as investors and for other investors</a:t>
            </a:r>
          </a:p>
          <a:p>
            <a:r>
              <a:rPr lang="en-US" sz="1700" dirty="0"/>
              <a:t>Relevance for central banks</a:t>
            </a:r>
          </a:p>
          <a:p>
            <a:r>
              <a:rPr lang="en-US" sz="1700" dirty="0"/>
              <a:t>Macroeconomic aspects</a:t>
            </a:r>
          </a:p>
          <a:p>
            <a:r>
              <a:rPr lang="en-US" sz="1700" dirty="0"/>
              <a:t>Historical financial performance</a:t>
            </a:r>
          </a:p>
          <a:p>
            <a:r>
              <a:rPr lang="en-US" sz="1700" dirty="0"/>
              <a:t>Covered bonds, securitization, ABS</a:t>
            </a:r>
          </a:p>
          <a:p>
            <a:r>
              <a:rPr lang="en-US" sz="1700" dirty="0"/>
              <a:t>Further reading: European Union; ECBC and EMF (hypo.org); </a:t>
            </a:r>
            <a:br>
              <a:rPr lang="en-US" sz="1700" dirty="0"/>
            </a:br>
            <a:r>
              <a:rPr lang="en-US" sz="1700" dirty="0"/>
              <a:t>EBRD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9802" r="10239" b="3378"/>
          <a:stretch/>
        </p:blipFill>
        <p:spPr>
          <a:xfrm>
            <a:off x="8653111" y="2978833"/>
            <a:ext cx="3295733" cy="25528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z="900" b="1" dirty="0"/>
              <a:t>Covered Bonds – the example of Bulgaria and how it can be used in North Macedonia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34176503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734" y="594355"/>
            <a:ext cx="11373111" cy="383182"/>
          </a:xfrm>
        </p:spPr>
        <p:txBody>
          <a:bodyPr/>
          <a:lstStyle/>
          <a:p>
            <a:r>
              <a:rPr lang="en-US" dirty="0"/>
              <a:t>Covered bonds in the financial sector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75734" y="1358582"/>
            <a:ext cx="11040532" cy="32008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Total outstanding covered bonds by underlying assets (2008 to 2022)</a:t>
            </a:r>
          </a:p>
          <a:p>
            <a:pPr marL="0" indent="0">
              <a:buNone/>
            </a:pPr>
            <a:r>
              <a:rPr lang="en-US" dirty="0"/>
              <a:t>(source: EMF-ECBC)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z="900" b="1" dirty="0"/>
              <a:t>Covered Bonds – the example of Bulgaria and how it can be used in North Macedonia</a:t>
            </a:r>
            <a:endParaRPr lang="en-GB" sz="900" b="1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E88A7C9-1668-6D53-E8FA-450E62E03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7" b="11425"/>
          <a:stretch/>
        </p:blipFill>
        <p:spPr>
          <a:xfrm>
            <a:off x="648465" y="2281538"/>
            <a:ext cx="10078135" cy="36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19989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734" y="594355"/>
            <a:ext cx="11373111" cy="383182"/>
          </a:xfrm>
        </p:spPr>
        <p:txBody>
          <a:bodyPr/>
          <a:lstStyle/>
          <a:p>
            <a:r>
              <a:rPr lang="en-US" dirty="0"/>
              <a:t>Covered bonds in the financial sector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75734" y="1358582"/>
            <a:ext cx="11040532" cy="21390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Mortgage-backed covered bonds as % of residential mortgage loans</a:t>
            </a:r>
          </a:p>
          <a:p>
            <a:pPr marL="0" indent="0">
              <a:buNone/>
            </a:pPr>
            <a:r>
              <a:rPr lang="en-US" dirty="0"/>
              <a:t>(source: EMF-ECBC)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z="900" b="1" dirty="0"/>
              <a:t>Covered Bonds – the example of Bulgaria and how it can be used in North Macedonia</a:t>
            </a:r>
            <a:endParaRPr lang="en-GB" sz="9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0F7408-9C31-05D2-AA40-1ECB41DAB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" t="2835" r="5406" b="7731"/>
          <a:stretch/>
        </p:blipFill>
        <p:spPr>
          <a:xfrm>
            <a:off x="1273996" y="2229492"/>
            <a:ext cx="8712485" cy="35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3359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734" y="594355"/>
            <a:ext cx="11373111" cy="383182"/>
          </a:xfrm>
        </p:spPr>
        <p:txBody>
          <a:bodyPr/>
          <a:lstStyle/>
          <a:p>
            <a:r>
              <a:rPr lang="en-US" dirty="0"/>
              <a:t>Covered bonds in CEE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10266" y="1473245"/>
            <a:ext cx="10108649" cy="338554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Countries most active in covered bonds issuances in CEE as at end 2022</a:t>
            </a:r>
            <a:r>
              <a:rPr lang="bg-BG" sz="1600" dirty="0"/>
              <a:t> </a:t>
            </a:r>
            <a:r>
              <a:rPr lang="en-US" sz="1600" dirty="0"/>
              <a:t>(in EUR billion). Most issuance is in domestic currency</a:t>
            </a:r>
          </a:p>
          <a:p>
            <a:pPr marL="0" indent="0">
              <a:buNone/>
            </a:pPr>
            <a:r>
              <a:rPr lang="en-US" sz="1600" dirty="0"/>
              <a:t>(source: EMF-ECBC)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z="900" b="1" dirty="0"/>
              <a:t>Covered Bonds – the example of Bulgaria and how it can be used in North Macedonia</a:t>
            </a:r>
            <a:endParaRPr lang="en-GB" sz="9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779FA3-8E6B-5DB9-9FA9-6D0308DE9A37}"/>
              </a:ext>
            </a:extLst>
          </p:cNvPr>
          <p:cNvGrpSpPr>
            <a:grpSpLocks/>
          </p:cNvGrpSpPr>
          <p:nvPr/>
        </p:nvGrpSpPr>
        <p:grpSpPr>
          <a:xfrm>
            <a:off x="1254642" y="2594344"/>
            <a:ext cx="9464273" cy="3487479"/>
            <a:chOff x="0" y="1587"/>
            <a:chExt cx="5570855" cy="2187510"/>
          </a:xfrm>
        </p:grpSpPr>
        <p:sp>
          <p:nvSpPr>
            <p:cNvPr id="3" name="Graphic 3394">
              <a:extLst>
                <a:ext uri="{FF2B5EF4-FFF2-40B4-BE49-F238E27FC236}">
                  <a16:creationId xmlns:a16="http://schemas.microsoft.com/office/drawing/2014/main" id="{0F209FF3-EC8A-3F5A-DE0A-151C1C979849}"/>
                </a:ext>
              </a:extLst>
            </p:cNvPr>
            <p:cNvSpPr/>
            <p:nvPr/>
          </p:nvSpPr>
          <p:spPr>
            <a:xfrm>
              <a:off x="0" y="1587"/>
              <a:ext cx="5570855" cy="1270"/>
            </a:xfrm>
            <a:custGeom>
              <a:avLst/>
              <a:gdLst/>
              <a:ahLst/>
              <a:cxnLst/>
              <a:rect l="l" t="t" r="r" b="b"/>
              <a:pathLst>
                <a:path w="5570855">
                  <a:moveTo>
                    <a:pt x="0" y="0"/>
                  </a:moveTo>
                  <a:lnTo>
                    <a:pt x="5570474" y="0"/>
                  </a:lnTo>
                </a:path>
              </a:pathLst>
            </a:custGeom>
            <a:ln w="317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" name="Graphic 3395">
              <a:extLst>
                <a:ext uri="{FF2B5EF4-FFF2-40B4-BE49-F238E27FC236}">
                  <a16:creationId xmlns:a16="http://schemas.microsoft.com/office/drawing/2014/main" id="{AAADA301-FECD-ABDD-E206-4A57780FD1B8}"/>
                </a:ext>
              </a:extLst>
            </p:cNvPr>
            <p:cNvSpPr/>
            <p:nvPr/>
          </p:nvSpPr>
          <p:spPr>
            <a:xfrm>
              <a:off x="1587" y="3173"/>
              <a:ext cx="1270" cy="2183130"/>
            </a:xfrm>
            <a:custGeom>
              <a:avLst/>
              <a:gdLst/>
              <a:ahLst/>
              <a:cxnLst/>
              <a:rect l="l" t="t" r="r" b="b"/>
              <a:pathLst>
                <a:path h="2183130">
                  <a:moveTo>
                    <a:pt x="0" y="21830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Graphic 3396">
              <a:extLst>
                <a:ext uri="{FF2B5EF4-FFF2-40B4-BE49-F238E27FC236}">
                  <a16:creationId xmlns:a16="http://schemas.microsoft.com/office/drawing/2014/main" id="{7E5D7858-24FD-E562-D104-F4B01C2063E7}"/>
                </a:ext>
              </a:extLst>
            </p:cNvPr>
            <p:cNvSpPr/>
            <p:nvPr/>
          </p:nvSpPr>
          <p:spPr>
            <a:xfrm>
              <a:off x="5568887" y="3173"/>
              <a:ext cx="1270" cy="2183130"/>
            </a:xfrm>
            <a:custGeom>
              <a:avLst/>
              <a:gdLst/>
              <a:ahLst/>
              <a:cxnLst/>
              <a:rect l="l" t="t" r="r" b="b"/>
              <a:pathLst>
                <a:path h="2183130">
                  <a:moveTo>
                    <a:pt x="0" y="21830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Graphic 3397">
              <a:extLst>
                <a:ext uri="{FF2B5EF4-FFF2-40B4-BE49-F238E27FC236}">
                  <a16:creationId xmlns:a16="http://schemas.microsoft.com/office/drawing/2014/main" id="{0DCA5D33-CDD8-338A-462C-BEE7A705990D}"/>
                </a:ext>
              </a:extLst>
            </p:cNvPr>
            <p:cNvSpPr/>
            <p:nvPr/>
          </p:nvSpPr>
          <p:spPr>
            <a:xfrm>
              <a:off x="0" y="2187827"/>
              <a:ext cx="5570855" cy="1270"/>
            </a:xfrm>
            <a:custGeom>
              <a:avLst/>
              <a:gdLst/>
              <a:ahLst/>
              <a:cxnLst/>
              <a:rect l="l" t="t" r="r" b="b"/>
              <a:pathLst>
                <a:path w="5570855">
                  <a:moveTo>
                    <a:pt x="0" y="0"/>
                  </a:moveTo>
                  <a:lnTo>
                    <a:pt x="5570474" y="0"/>
                  </a:lnTo>
                </a:path>
              </a:pathLst>
            </a:custGeom>
            <a:ln w="317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Graphic 3398">
              <a:extLst>
                <a:ext uri="{FF2B5EF4-FFF2-40B4-BE49-F238E27FC236}">
                  <a16:creationId xmlns:a16="http://schemas.microsoft.com/office/drawing/2014/main" id="{C81F35D7-BCDA-5D7E-16E0-33E961F9F3CC}"/>
                </a:ext>
              </a:extLst>
            </p:cNvPr>
            <p:cNvSpPr/>
            <p:nvPr/>
          </p:nvSpPr>
          <p:spPr>
            <a:xfrm>
              <a:off x="4410622" y="388589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57594" y="0"/>
                  </a:moveTo>
                  <a:lnTo>
                    <a:pt x="0" y="0"/>
                  </a:lnTo>
                  <a:lnTo>
                    <a:pt x="0" y="57594"/>
                  </a:lnTo>
                  <a:lnTo>
                    <a:pt x="57594" y="57594"/>
                  </a:lnTo>
                  <a:lnTo>
                    <a:pt x="57594" y="0"/>
                  </a:lnTo>
                  <a:close/>
                </a:path>
              </a:pathLst>
            </a:custGeom>
            <a:solidFill>
              <a:srgbClr val="E28E0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Graphic 3399">
              <a:extLst>
                <a:ext uri="{FF2B5EF4-FFF2-40B4-BE49-F238E27FC236}">
                  <a16:creationId xmlns:a16="http://schemas.microsoft.com/office/drawing/2014/main" id="{E4359C58-9E4E-F370-AC05-AD6A24C068A4}"/>
                </a:ext>
              </a:extLst>
            </p:cNvPr>
            <p:cNvSpPr/>
            <p:nvPr/>
          </p:nvSpPr>
          <p:spPr>
            <a:xfrm>
              <a:off x="4042779" y="388589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57594" y="0"/>
                  </a:moveTo>
                  <a:lnTo>
                    <a:pt x="0" y="0"/>
                  </a:lnTo>
                  <a:lnTo>
                    <a:pt x="0" y="57594"/>
                  </a:lnTo>
                  <a:lnTo>
                    <a:pt x="57594" y="57594"/>
                  </a:lnTo>
                  <a:lnTo>
                    <a:pt x="57594" y="0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Graphic 3400">
              <a:extLst>
                <a:ext uri="{FF2B5EF4-FFF2-40B4-BE49-F238E27FC236}">
                  <a16:creationId xmlns:a16="http://schemas.microsoft.com/office/drawing/2014/main" id="{6A18E9C2-75FA-FFD9-9203-22D3F1F4579A}"/>
                </a:ext>
              </a:extLst>
            </p:cNvPr>
            <p:cNvSpPr/>
            <p:nvPr/>
          </p:nvSpPr>
          <p:spPr>
            <a:xfrm>
              <a:off x="901472" y="203216"/>
              <a:ext cx="4100195" cy="967105"/>
            </a:xfrm>
            <a:custGeom>
              <a:avLst/>
              <a:gdLst/>
              <a:ahLst/>
              <a:cxnLst/>
              <a:rect l="l" t="t" r="r" b="b"/>
              <a:pathLst>
                <a:path w="4100195" h="967105">
                  <a:moveTo>
                    <a:pt x="0" y="0"/>
                  </a:moveTo>
                  <a:lnTo>
                    <a:pt x="381215" y="0"/>
                  </a:lnTo>
                </a:path>
                <a:path w="4100195" h="967105">
                  <a:moveTo>
                    <a:pt x="439864" y="0"/>
                  </a:moveTo>
                  <a:lnTo>
                    <a:pt x="4100042" y="0"/>
                  </a:lnTo>
                </a:path>
                <a:path w="4100195" h="967105">
                  <a:moveTo>
                    <a:pt x="0" y="139255"/>
                  </a:moveTo>
                  <a:lnTo>
                    <a:pt x="381215" y="139255"/>
                  </a:lnTo>
                </a:path>
                <a:path w="4100195" h="967105">
                  <a:moveTo>
                    <a:pt x="439864" y="139255"/>
                  </a:moveTo>
                  <a:lnTo>
                    <a:pt x="4100042" y="139255"/>
                  </a:lnTo>
                </a:path>
                <a:path w="4100195" h="967105">
                  <a:moveTo>
                    <a:pt x="0" y="278498"/>
                  </a:moveTo>
                  <a:lnTo>
                    <a:pt x="381215" y="278498"/>
                  </a:lnTo>
                </a:path>
                <a:path w="4100195" h="967105">
                  <a:moveTo>
                    <a:pt x="439864" y="278498"/>
                  </a:moveTo>
                  <a:lnTo>
                    <a:pt x="4100042" y="278498"/>
                  </a:lnTo>
                </a:path>
                <a:path w="4100195" h="967105">
                  <a:moveTo>
                    <a:pt x="0" y="413651"/>
                  </a:moveTo>
                  <a:lnTo>
                    <a:pt x="381215" y="413651"/>
                  </a:lnTo>
                </a:path>
                <a:path w="4100195" h="967105">
                  <a:moveTo>
                    <a:pt x="439864" y="413651"/>
                  </a:moveTo>
                  <a:lnTo>
                    <a:pt x="4100042" y="413651"/>
                  </a:lnTo>
                </a:path>
                <a:path w="4100195" h="967105">
                  <a:moveTo>
                    <a:pt x="0" y="552907"/>
                  </a:moveTo>
                  <a:lnTo>
                    <a:pt x="263918" y="552907"/>
                  </a:lnTo>
                </a:path>
                <a:path w="4100195" h="967105">
                  <a:moveTo>
                    <a:pt x="322567" y="552907"/>
                  </a:moveTo>
                  <a:lnTo>
                    <a:pt x="381215" y="552907"/>
                  </a:lnTo>
                </a:path>
                <a:path w="4100195" h="967105">
                  <a:moveTo>
                    <a:pt x="439864" y="552907"/>
                  </a:moveTo>
                  <a:lnTo>
                    <a:pt x="4100042" y="552907"/>
                  </a:lnTo>
                </a:path>
                <a:path w="4100195" h="967105">
                  <a:moveTo>
                    <a:pt x="0" y="692162"/>
                  </a:moveTo>
                  <a:lnTo>
                    <a:pt x="263918" y="692162"/>
                  </a:lnTo>
                </a:path>
                <a:path w="4100195" h="967105">
                  <a:moveTo>
                    <a:pt x="322567" y="692162"/>
                  </a:moveTo>
                  <a:lnTo>
                    <a:pt x="381215" y="692162"/>
                  </a:lnTo>
                </a:path>
                <a:path w="4100195" h="967105">
                  <a:moveTo>
                    <a:pt x="439864" y="692162"/>
                  </a:moveTo>
                  <a:lnTo>
                    <a:pt x="4100042" y="692162"/>
                  </a:lnTo>
                </a:path>
                <a:path w="4100195" h="967105">
                  <a:moveTo>
                    <a:pt x="0" y="827316"/>
                  </a:moveTo>
                  <a:lnTo>
                    <a:pt x="263918" y="827316"/>
                  </a:lnTo>
                </a:path>
                <a:path w="4100195" h="967105">
                  <a:moveTo>
                    <a:pt x="322567" y="827316"/>
                  </a:moveTo>
                  <a:lnTo>
                    <a:pt x="381215" y="827316"/>
                  </a:lnTo>
                </a:path>
                <a:path w="4100195" h="967105">
                  <a:moveTo>
                    <a:pt x="439864" y="827316"/>
                  </a:moveTo>
                  <a:lnTo>
                    <a:pt x="498513" y="827316"/>
                  </a:lnTo>
                </a:path>
                <a:path w="4100195" h="967105">
                  <a:moveTo>
                    <a:pt x="557161" y="827316"/>
                  </a:moveTo>
                  <a:lnTo>
                    <a:pt x="4100042" y="827316"/>
                  </a:lnTo>
                </a:path>
                <a:path w="4100195" h="967105">
                  <a:moveTo>
                    <a:pt x="0" y="966571"/>
                  </a:moveTo>
                  <a:lnTo>
                    <a:pt x="263918" y="966571"/>
                  </a:lnTo>
                </a:path>
                <a:path w="4100195" h="967105">
                  <a:moveTo>
                    <a:pt x="322567" y="966571"/>
                  </a:moveTo>
                  <a:lnTo>
                    <a:pt x="381215" y="966571"/>
                  </a:lnTo>
                </a:path>
                <a:path w="4100195" h="967105">
                  <a:moveTo>
                    <a:pt x="439864" y="966571"/>
                  </a:moveTo>
                  <a:lnTo>
                    <a:pt x="498513" y="966571"/>
                  </a:lnTo>
                </a:path>
                <a:path w="4100195" h="967105">
                  <a:moveTo>
                    <a:pt x="557161" y="966571"/>
                  </a:moveTo>
                  <a:lnTo>
                    <a:pt x="4012069" y="966571"/>
                  </a:lnTo>
                </a:path>
                <a:path w="4100195" h="967105">
                  <a:moveTo>
                    <a:pt x="4065384" y="966571"/>
                  </a:moveTo>
                  <a:lnTo>
                    <a:pt x="4100042" y="966571"/>
                  </a:lnTo>
                </a:path>
              </a:pathLst>
            </a:custGeom>
            <a:ln w="6350">
              <a:solidFill>
                <a:srgbClr val="706F6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Graphic 3401">
              <a:extLst>
                <a:ext uri="{FF2B5EF4-FFF2-40B4-BE49-F238E27FC236}">
                  <a16:creationId xmlns:a16="http://schemas.microsoft.com/office/drawing/2014/main" id="{3CDE25E0-152F-5593-2195-09AC365B7B2D}"/>
                </a:ext>
              </a:extLst>
            </p:cNvPr>
            <p:cNvSpPr/>
            <p:nvPr/>
          </p:nvSpPr>
          <p:spPr>
            <a:xfrm>
              <a:off x="901472" y="1307254"/>
              <a:ext cx="4100195" cy="3175"/>
            </a:xfrm>
            <a:custGeom>
              <a:avLst/>
              <a:gdLst/>
              <a:ahLst/>
              <a:cxnLst/>
              <a:rect l="l" t="t" r="r" b="b"/>
              <a:pathLst>
                <a:path w="4100195" h="3175">
                  <a:moveTo>
                    <a:pt x="0" y="3175"/>
                  </a:moveTo>
                  <a:lnTo>
                    <a:pt x="29324" y="3175"/>
                  </a:lnTo>
                </a:path>
                <a:path w="4100195" h="3175">
                  <a:moveTo>
                    <a:pt x="87972" y="3175"/>
                  </a:moveTo>
                  <a:lnTo>
                    <a:pt x="263918" y="3175"/>
                  </a:lnTo>
                </a:path>
                <a:path w="4100195" h="3175">
                  <a:moveTo>
                    <a:pt x="322567" y="3175"/>
                  </a:moveTo>
                  <a:lnTo>
                    <a:pt x="381215" y="3175"/>
                  </a:lnTo>
                </a:path>
                <a:path w="4100195" h="3175">
                  <a:moveTo>
                    <a:pt x="439864" y="3175"/>
                  </a:moveTo>
                  <a:lnTo>
                    <a:pt x="498513" y="3175"/>
                  </a:lnTo>
                </a:path>
                <a:path w="4100195" h="3175">
                  <a:moveTo>
                    <a:pt x="557161" y="3175"/>
                  </a:moveTo>
                  <a:lnTo>
                    <a:pt x="3660190" y="3175"/>
                  </a:lnTo>
                </a:path>
                <a:path w="4100195" h="3175">
                  <a:moveTo>
                    <a:pt x="3718839" y="3175"/>
                  </a:moveTo>
                  <a:lnTo>
                    <a:pt x="3894772" y="3175"/>
                  </a:lnTo>
                </a:path>
                <a:path w="4100195" h="3175">
                  <a:moveTo>
                    <a:pt x="3953421" y="3175"/>
                  </a:moveTo>
                  <a:lnTo>
                    <a:pt x="4012069" y="3175"/>
                  </a:lnTo>
                </a:path>
                <a:path w="4100195" h="3175">
                  <a:moveTo>
                    <a:pt x="4065384" y="3175"/>
                  </a:moveTo>
                  <a:lnTo>
                    <a:pt x="4100042" y="3175"/>
                  </a:lnTo>
                </a:path>
                <a:path w="4100195" h="3175">
                  <a:moveTo>
                    <a:pt x="0" y="0"/>
                  </a:moveTo>
                  <a:lnTo>
                    <a:pt x="29324" y="0"/>
                  </a:lnTo>
                </a:path>
                <a:path w="4100195" h="3175">
                  <a:moveTo>
                    <a:pt x="87972" y="0"/>
                  </a:moveTo>
                  <a:lnTo>
                    <a:pt x="263918" y="0"/>
                  </a:lnTo>
                </a:path>
                <a:path w="4100195" h="3175">
                  <a:moveTo>
                    <a:pt x="322567" y="0"/>
                  </a:moveTo>
                  <a:lnTo>
                    <a:pt x="381215" y="0"/>
                  </a:lnTo>
                </a:path>
                <a:path w="4100195" h="3175">
                  <a:moveTo>
                    <a:pt x="439864" y="0"/>
                  </a:moveTo>
                  <a:lnTo>
                    <a:pt x="498513" y="0"/>
                  </a:lnTo>
                </a:path>
              </a:pathLst>
            </a:custGeom>
            <a:ln w="3552">
              <a:solidFill>
                <a:srgbClr val="706F6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Graphic 3402">
              <a:extLst>
                <a:ext uri="{FF2B5EF4-FFF2-40B4-BE49-F238E27FC236}">
                  <a16:creationId xmlns:a16="http://schemas.microsoft.com/office/drawing/2014/main" id="{DFF1965F-B1E2-96CE-4913-6A10E73FEA41}"/>
                </a:ext>
              </a:extLst>
            </p:cNvPr>
            <p:cNvSpPr/>
            <p:nvPr/>
          </p:nvSpPr>
          <p:spPr>
            <a:xfrm>
              <a:off x="1458634" y="1307066"/>
              <a:ext cx="3455035" cy="1905"/>
            </a:xfrm>
            <a:custGeom>
              <a:avLst/>
              <a:gdLst/>
              <a:ahLst/>
              <a:cxnLst/>
              <a:rect l="l" t="t" r="r" b="b"/>
              <a:pathLst>
                <a:path w="3455035" h="1905">
                  <a:moveTo>
                    <a:pt x="0" y="1776"/>
                  </a:moveTo>
                  <a:lnTo>
                    <a:pt x="3103029" y="1776"/>
                  </a:lnTo>
                </a:path>
                <a:path w="3455035" h="1905">
                  <a:moveTo>
                    <a:pt x="3161677" y="1776"/>
                  </a:moveTo>
                  <a:lnTo>
                    <a:pt x="3454908" y="1776"/>
                  </a:lnTo>
                </a:path>
                <a:path w="3455035" h="1905">
                  <a:moveTo>
                    <a:pt x="0" y="0"/>
                  </a:moveTo>
                  <a:lnTo>
                    <a:pt x="3103029" y="0"/>
                  </a:lnTo>
                </a:path>
                <a:path w="3455035" h="1905">
                  <a:moveTo>
                    <a:pt x="3161677" y="0"/>
                  </a:moveTo>
                  <a:lnTo>
                    <a:pt x="3454908" y="0"/>
                  </a:lnTo>
                </a:path>
              </a:pathLst>
            </a:custGeom>
            <a:ln w="377">
              <a:solidFill>
                <a:srgbClr val="706F6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Graphic 3403">
              <a:extLst>
                <a:ext uri="{FF2B5EF4-FFF2-40B4-BE49-F238E27FC236}">
                  <a16:creationId xmlns:a16="http://schemas.microsoft.com/office/drawing/2014/main" id="{68B36224-49B1-9D93-0565-AC838D5196B3}"/>
                </a:ext>
              </a:extLst>
            </p:cNvPr>
            <p:cNvSpPr/>
            <p:nvPr/>
          </p:nvSpPr>
          <p:spPr>
            <a:xfrm>
              <a:off x="4966856" y="1307254"/>
              <a:ext cx="34925" cy="127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0" y="0"/>
                  </a:moveTo>
                  <a:lnTo>
                    <a:pt x="34658" y="0"/>
                  </a:lnTo>
                </a:path>
              </a:pathLst>
            </a:custGeom>
            <a:ln w="3552">
              <a:solidFill>
                <a:srgbClr val="706F6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Graphic 3404">
              <a:extLst>
                <a:ext uri="{FF2B5EF4-FFF2-40B4-BE49-F238E27FC236}">
                  <a16:creationId xmlns:a16="http://schemas.microsoft.com/office/drawing/2014/main" id="{BE05E90E-B93F-5E52-4391-5D128759AFBD}"/>
                </a:ext>
              </a:extLst>
            </p:cNvPr>
            <p:cNvSpPr/>
            <p:nvPr/>
          </p:nvSpPr>
          <p:spPr>
            <a:xfrm>
              <a:off x="901472" y="1444184"/>
              <a:ext cx="4100195" cy="1270"/>
            </a:xfrm>
            <a:custGeom>
              <a:avLst/>
              <a:gdLst/>
              <a:ahLst/>
              <a:cxnLst/>
              <a:rect l="l" t="t" r="r" b="b"/>
              <a:pathLst>
                <a:path w="4100195">
                  <a:moveTo>
                    <a:pt x="0" y="0"/>
                  </a:moveTo>
                  <a:lnTo>
                    <a:pt x="29324" y="0"/>
                  </a:lnTo>
                </a:path>
                <a:path w="4100195">
                  <a:moveTo>
                    <a:pt x="87972" y="0"/>
                  </a:moveTo>
                  <a:lnTo>
                    <a:pt x="146621" y="0"/>
                  </a:lnTo>
                </a:path>
                <a:path w="4100195">
                  <a:moveTo>
                    <a:pt x="205270" y="0"/>
                  </a:moveTo>
                  <a:lnTo>
                    <a:pt x="263918" y="0"/>
                  </a:lnTo>
                </a:path>
                <a:path w="4100195">
                  <a:moveTo>
                    <a:pt x="322567" y="0"/>
                  </a:moveTo>
                  <a:lnTo>
                    <a:pt x="381215" y="0"/>
                  </a:lnTo>
                </a:path>
                <a:path w="4100195">
                  <a:moveTo>
                    <a:pt x="439864" y="0"/>
                  </a:moveTo>
                  <a:lnTo>
                    <a:pt x="498513" y="0"/>
                  </a:lnTo>
                </a:path>
                <a:path w="4100195">
                  <a:moveTo>
                    <a:pt x="557161" y="0"/>
                  </a:moveTo>
                  <a:lnTo>
                    <a:pt x="1084986" y="0"/>
                  </a:lnTo>
                </a:path>
                <a:path w="4100195">
                  <a:moveTo>
                    <a:pt x="1143635" y="0"/>
                  </a:moveTo>
                  <a:lnTo>
                    <a:pt x="1202283" y="0"/>
                  </a:lnTo>
                </a:path>
                <a:path w="4100195">
                  <a:moveTo>
                    <a:pt x="1260932" y="0"/>
                  </a:moveTo>
                  <a:lnTo>
                    <a:pt x="1436878" y="0"/>
                  </a:lnTo>
                </a:path>
                <a:path w="4100195">
                  <a:moveTo>
                    <a:pt x="1490192" y="0"/>
                  </a:moveTo>
                  <a:lnTo>
                    <a:pt x="2375255" y="0"/>
                  </a:lnTo>
                </a:path>
                <a:path w="4100195">
                  <a:moveTo>
                    <a:pt x="2428570" y="0"/>
                  </a:moveTo>
                  <a:lnTo>
                    <a:pt x="2492552" y="0"/>
                  </a:lnTo>
                </a:path>
                <a:path w="4100195">
                  <a:moveTo>
                    <a:pt x="2545867" y="0"/>
                  </a:moveTo>
                  <a:lnTo>
                    <a:pt x="3660190" y="0"/>
                  </a:lnTo>
                </a:path>
                <a:path w="4100195">
                  <a:moveTo>
                    <a:pt x="3718839" y="0"/>
                  </a:moveTo>
                  <a:lnTo>
                    <a:pt x="3777488" y="0"/>
                  </a:lnTo>
                </a:path>
                <a:path w="4100195">
                  <a:moveTo>
                    <a:pt x="3836136" y="0"/>
                  </a:moveTo>
                  <a:lnTo>
                    <a:pt x="3894772" y="0"/>
                  </a:lnTo>
                </a:path>
                <a:path w="4100195">
                  <a:moveTo>
                    <a:pt x="3953421" y="0"/>
                  </a:moveTo>
                  <a:lnTo>
                    <a:pt x="4012069" y="0"/>
                  </a:lnTo>
                </a:path>
                <a:path w="4100195">
                  <a:moveTo>
                    <a:pt x="4065384" y="0"/>
                  </a:moveTo>
                  <a:lnTo>
                    <a:pt x="4100042" y="0"/>
                  </a:lnTo>
                </a:path>
              </a:pathLst>
            </a:custGeom>
            <a:ln w="6350">
              <a:solidFill>
                <a:srgbClr val="706F6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Graphic 3405">
              <a:extLst>
                <a:ext uri="{FF2B5EF4-FFF2-40B4-BE49-F238E27FC236}">
                  <a16:creationId xmlns:a16="http://schemas.microsoft.com/office/drawing/2014/main" id="{99A547C0-4457-CD7B-F6B6-3B688B99969F}"/>
                </a:ext>
              </a:extLst>
            </p:cNvPr>
            <p:cNvSpPr/>
            <p:nvPr/>
          </p:nvSpPr>
          <p:spPr>
            <a:xfrm>
              <a:off x="930797" y="215450"/>
              <a:ext cx="2868930" cy="1372870"/>
            </a:xfrm>
            <a:custGeom>
              <a:avLst/>
              <a:gdLst/>
              <a:ahLst/>
              <a:cxnLst/>
              <a:rect l="l" t="t" r="r" b="b"/>
              <a:pathLst>
                <a:path w="2868930" h="1372870">
                  <a:moveTo>
                    <a:pt x="58648" y="1084986"/>
                  </a:moveTo>
                  <a:lnTo>
                    <a:pt x="0" y="1084986"/>
                  </a:lnTo>
                  <a:lnTo>
                    <a:pt x="0" y="1372666"/>
                  </a:lnTo>
                  <a:lnTo>
                    <a:pt x="58648" y="1372666"/>
                  </a:lnTo>
                  <a:lnTo>
                    <a:pt x="58648" y="1084986"/>
                  </a:lnTo>
                  <a:close/>
                </a:path>
                <a:path w="2868930" h="1372870">
                  <a:moveTo>
                    <a:pt x="175945" y="1163078"/>
                  </a:moveTo>
                  <a:lnTo>
                    <a:pt x="117297" y="1163078"/>
                  </a:lnTo>
                  <a:lnTo>
                    <a:pt x="117297" y="1372679"/>
                  </a:lnTo>
                  <a:lnTo>
                    <a:pt x="175945" y="1372679"/>
                  </a:lnTo>
                  <a:lnTo>
                    <a:pt x="175945" y="1163078"/>
                  </a:lnTo>
                  <a:close/>
                </a:path>
                <a:path w="2868930" h="1372870">
                  <a:moveTo>
                    <a:pt x="293230" y="1105535"/>
                  </a:moveTo>
                  <a:lnTo>
                    <a:pt x="234594" y="1105535"/>
                  </a:lnTo>
                  <a:lnTo>
                    <a:pt x="234594" y="1372666"/>
                  </a:lnTo>
                  <a:lnTo>
                    <a:pt x="293230" y="1372666"/>
                  </a:lnTo>
                  <a:lnTo>
                    <a:pt x="293230" y="1105535"/>
                  </a:lnTo>
                  <a:close/>
                </a:path>
                <a:path w="2868930" h="1372870">
                  <a:moveTo>
                    <a:pt x="410540" y="0"/>
                  </a:moveTo>
                  <a:lnTo>
                    <a:pt x="351891" y="0"/>
                  </a:lnTo>
                  <a:lnTo>
                    <a:pt x="351891" y="1372666"/>
                  </a:lnTo>
                  <a:lnTo>
                    <a:pt x="410540" y="1372666"/>
                  </a:lnTo>
                  <a:lnTo>
                    <a:pt x="410540" y="0"/>
                  </a:lnTo>
                  <a:close/>
                </a:path>
                <a:path w="2868930" h="1372870">
                  <a:moveTo>
                    <a:pt x="527837" y="826071"/>
                  </a:moveTo>
                  <a:lnTo>
                    <a:pt x="469188" y="826071"/>
                  </a:lnTo>
                  <a:lnTo>
                    <a:pt x="469188" y="1372679"/>
                  </a:lnTo>
                  <a:lnTo>
                    <a:pt x="527837" y="1372679"/>
                  </a:lnTo>
                  <a:lnTo>
                    <a:pt x="527837" y="826071"/>
                  </a:lnTo>
                  <a:close/>
                </a:path>
                <a:path w="2868930" h="1372870">
                  <a:moveTo>
                    <a:pt x="1231595" y="1093203"/>
                  </a:moveTo>
                  <a:lnTo>
                    <a:pt x="1172959" y="1093203"/>
                  </a:lnTo>
                  <a:lnTo>
                    <a:pt x="1172959" y="1372666"/>
                  </a:lnTo>
                  <a:lnTo>
                    <a:pt x="1231595" y="1372666"/>
                  </a:lnTo>
                  <a:lnTo>
                    <a:pt x="1231595" y="1093203"/>
                  </a:lnTo>
                  <a:close/>
                </a:path>
                <a:path w="2868930" h="1372870">
                  <a:moveTo>
                    <a:pt x="1343571" y="1302804"/>
                  </a:moveTo>
                  <a:lnTo>
                    <a:pt x="1290256" y="1302804"/>
                  </a:lnTo>
                  <a:lnTo>
                    <a:pt x="1290256" y="1372666"/>
                  </a:lnTo>
                  <a:lnTo>
                    <a:pt x="1343571" y="1372666"/>
                  </a:lnTo>
                  <a:lnTo>
                    <a:pt x="1343571" y="1302804"/>
                  </a:lnTo>
                  <a:close/>
                </a:path>
                <a:path w="2868930" h="1372870">
                  <a:moveTo>
                    <a:pt x="1460868" y="1154861"/>
                  </a:moveTo>
                  <a:lnTo>
                    <a:pt x="1407553" y="1154861"/>
                  </a:lnTo>
                  <a:lnTo>
                    <a:pt x="1407553" y="1372679"/>
                  </a:lnTo>
                  <a:lnTo>
                    <a:pt x="1460868" y="1372679"/>
                  </a:lnTo>
                  <a:lnTo>
                    <a:pt x="1460868" y="1154861"/>
                  </a:lnTo>
                  <a:close/>
                </a:path>
                <a:path w="2868930" h="1372870">
                  <a:moveTo>
                    <a:pt x="1578165" y="1294587"/>
                  </a:moveTo>
                  <a:lnTo>
                    <a:pt x="1524850" y="1294587"/>
                  </a:lnTo>
                  <a:lnTo>
                    <a:pt x="1524850" y="1372679"/>
                  </a:lnTo>
                  <a:lnTo>
                    <a:pt x="1578165" y="1372679"/>
                  </a:lnTo>
                  <a:lnTo>
                    <a:pt x="1578165" y="1294587"/>
                  </a:lnTo>
                  <a:close/>
                </a:path>
                <a:path w="2868930" h="1372870">
                  <a:moveTo>
                    <a:pt x="1695450" y="1245273"/>
                  </a:moveTo>
                  <a:lnTo>
                    <a:pt x="1642135" y="1245273"/>
                  </a:lnTo>
                  <a:lnTo>
                    <a:pt x="1642135" y="1372679"/>
                  </a:lnTo>
                  <a:lnTo>
                    <a:pt x="1695450" y="1372679"/>
                  </a:lnTo>
                  <a:lnTo>
                    <a:pt x="1695450" y="1245273"/>
                  </a:lnTo>
                  <a:close/>
                </a:path>
                <a:path w="2868930" h="1372870">
                  <a:moveTo>
                    <a:pt x="2399233" y="1298702"/>
                  </a:moveTo>
                  <a:lnTo>
                    <a:pt x="2345931" y="1298702"/>
                  </a:lnTo>
                  <a:lnTo>
                    <a:pt x="2345931" y="1372679"/>
                  </a:lnTo>
                  <a:lnTo>
                    <a:pt x="2399233" y="1372679"/>
                  </a:lnTo>
                  <a:lnTo>
                    <a:pt x="2399233" y="1298702"/>
                  </a:lnTo>
                  <a:close/>
                </a:path>
                <a:path w="2868930" h="1372870">
                  <a:moveTo>
                    <a:pt x="2516543" y="1339799"/>
                  </a:moveTo>
                  <a:lnTo>
                    <a:pt x="2463228" y="1339799"/>
                  </a:lnTo>
                  <a:lnTo>
                    <a:pt x="2463228" y="1372679"/>
                  </a:lnTo>
                  <a:lnTo>
                    <a:pt x="2516543" y="1372679"/>
                  </a:lnTo>
                  <a:lnTo>
                    <a:pt x="2516543" y="1339799"/>
                  </a:lnTo>
                  <a:close/>
                </a:path>
                <a:path w="2868930" h="1372870">
                  <a:moveTo>
                    <a:pt x="2633840" y="1368564"/>
                  </a:moveTo>
                  <a:lnTo>
                    <a:pt x="2580525" y="1368564"/>
                  </a:lnTo>
                  <a:lnTo>
                    <a:pt x="2580525" y="1372679"/>
                  </a:lnTo>
                  <a:lnTo>
                    <a:pt x="2633840" y="1372679"/>
                  </a:lnTo>
                  <a:lnTo>
                    <a:pt x="2633840" y="1368564"/>
                  </a:lnTo>
                  <a:close/>
                </a:path>
                <a:path w="2868930" h="1372870">
                  <a:moveTo>
                    <a:pt x="2751137" y="1306918"/>
                  </a:moveTo>
                  <a:lnTo>
                    <a:pt x="2697823" y="1306918"/>
                  </a:lnTo>
                  <a:lnTo>
                    <a:pt x="2697823" y="1372679"/>
                  </a:lnTo>
                  <a:lnTo>
                    <a:pt x="2751137" y="1372679"/>
                  </a:lnTo>
                  <a:lnTo>
                    <a:pt x="2751137" y="1306918"/>
                  </a:lnTo>
                  <a:close/>
                </a:path>
                <a:path w="2868930" h="1372870">
                  <a:moveTo>
                    <a:pt x="2868422" y="1352130"/>
                  </a:moveTo>
                  <a:lnTo>
                    <a:pt x="2809786" y="1352130"/>
                  </a:lnTo>
                  <a:lnTo>
                    <a:pt x="2809786" y="1372679"/>
                  </a:lnTo>
                  <a:lnTo>
                    <a:pt x="2868422" y="1372679"/>
                  </a:lnTo>
                  <a:lnTo>
                    <a:pt x="2868422" y="1352130"/>
                  </a:lnTo>
                  <a:close/>
                </a:path>
              </a:pathLst>
            </a:custGeom>
            <a:solidFill>
              <a:srgbClr val="E28E0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Graphic 3406">
              <a:extLst>
                <a:ext uri="{FF2B5EF4-FFF2-40B4-BE49-F238E27FC236}">
                  <a16:creationId xmlns:a16="http://schemas.microsoft.com/office/drawing/2014/main" id="{838A28C5-2072-AFA1-7002-5F893D2A9EF1}"/>
                </a:ext>
              </a:extLst>
            </p:cNvPr>
            <p:cNvSpPr/>
            <p:nvPr/>
          </p:nvSpPr>
          <p:spPr>
            <a:xfrm>
              <a:off x="930797" y="145587"/>
              <a:ext cx="4036060" cy="1442720"/>
            </a:xfrm>
            <a:custGeom>
              <a:avLst/>
              <a:gdLst/>
              <a:ahLst/>
              <a:cxnLst/>
              <a:rect l="l" t="t" r="r" b="b"/>
              <a:pathLst>
                <a:path w="4036060" h="1442720">
                  <a:moveTo>
                    <a:pt x="58648" y="1084986"/>
                  </a:moveTo>
                  <a:lnTo>
                    <a:pt x="0" y="1084986"/>
                  </a:lnTo>
                  <a:lnTo>
                    <a:pt x="0" y="1154849"/>
                  </a:lnTo>
                  <a:lnTo>
                    <a:pt x="58648" y="1154849"/>
                  </a:lnTo>
                  <a:lnTo>
                    <a:pt x="58648" y="1084986"/>
                  </a:lnTo>
                  <a:close/>
                </a:path>
                <a:path w="4036060" h="1442720">
                  <a:moveTo>
                    <a:pt x="175945" y="1228826"/>
                  </a:moveTo>
                  <a:lnTo>
                    <a:pt x="117297" y="1228826"/>
                  </a:lnTo>
                  <a:lnTo>
                    <a:pt x="117297" y="1232941"/>
                  </a:lnTo>
                  <a:lnTo>
                    <a:pt x="175945" y="1232941"/>
                  </a:lnTo>
                  <a:lnTo>
                    <a:pt x="175945" y="1228826"/>
                  </a:lnTo>
                  <a:close/>
                </a:path>
                <a:path w="4036060" h="1442720">
                  <a:moveTo>
                    <a:pt x="293230" y="554824"/>
                  </a:moveTo>
                  <a:lnTo>
                    <a:pt x="234594" y="554824"/>
                  </a:lnTo>
                  <a:lnTo>
                    <a:pt x="234594" y="1175410"/>
                  </a:lnTo>
                  <a:lnTo>
                    <a:pt x="293230" y="1175410"/>
                  </a:lnTo>
                  <a:lnTo>
                    <a:pt x="293230" y="554824"/>
                  </a:lnTo>
                  <a:close/>
                </a:path>
                <a:path w="4036060" h="1442720">
                  <a:moveTo>
                    <a:pt x="410540" y="0"/>
                  </a:moveTo>
                  <a:lnTo>
                    <a:pt x="351891" y="0"/>
                  </a:lnTo>
                  <a:lnTo>
                    <a:pt x="351891" y="69862"/>
                  </a:lnTo>
                  <a:lnTo>
                    <a:pt x="410540" y="69862"/>
                  </a:lnTo>
                  <a:lnTo>
                    <a:pt x="410540" y="0"/>
                  </a:lnTo>
                  <a:close/>
                </a:path>
                <a:path w="4036060" h="1442720">
                  <a:moveTo>
                    <a:pt x="527837" y="826071"/>
                  </a:moveTo>
                  <a:lnTo>
                    <a:pt x="469188" y="826071"/>
                  </a:lnTo>
                  <a:lnTo>
                    <a:pt x="469188" y="895934"/>
                  </a:lnTo>
                  <a:lnTo>
                    <a:pt x="527837" y="895934"/>
                  </a:lnTo>
                  <a:lnTo>
                    <a:pt x="527837" y="826071"/>
                  </a:lnTo>
                  <a:close/>
                </a:path>
                <a:path w="4036060" h="1442720">
                  <a:moveTo>
                    <a:pt x="879729" y="1323352"/>
                  </a:moveTo>
                  <a:lnTo>
                    <a:pt x="821080" y="1323352"/>
                  </a:lnTo>
                  <a:lnTo>
                    <a:pt x="821080" y="1442542"/>
                  </a:lnTo>
                  <a:lnTo>
                    <a:pt x="879729" y="1442542"/>
                  </a:lnTo>
                  <a:lnTo>
                    <a:pt x="879729" y="1323352"/>
                  </a:lnTo>
                  <a:close/>
                </a:path>
                <a:path w="4036060" h="1442720">
                  <a:moveTo>
                    <a:pt x="1114310" y="1265821"/>
                  </a:moveTo>
                  <a:lnTo>
                    <a:pt x="1055662" y="1265821"/>
                  </a:lnTo>
                  <a:lnTo>
                    <a:pt x="1055662" y="1442542"/>
                  </a:lnTo>
                  <a:lnTo>
                    <a:pt x="1114310" y="1442542"/>
                  </a:lnTo>
                  <a:lnTo>
                    <a:pt x="1114310" y="1265821"/>
                  </a:lnTo>
                  <a:close/>
                </a:path>
                <a:path w="4036060" h="1442720">
                  <a:moveTo>
                    <a:pt x="2399233" y="1257592"/>
                  </a:moveTo>
                  <a:lnTo>
                    <a:pt x="2345931" y="1257592"/>
                  </a:lnTo>
                  <a:lnTo>
                    <a:pt x="2345931" y="1368564"/>
                  </a:lnTo>
                  <a:lnTo>
                    <a:pt x="2399233" y="1368564"/>
                  </a:lnTo>
                  <a:lnTo>
                    <a:pt x="2399233" y="1257592"/>
                  </a:lnTo>
                  <a:close/>
                </a:path>
                <a:path w="4036060" h="1442720">
                  <a:moveTo>
                    <a:pt x="2516543" y="1261706"/>
                  </a:moveTo>
                  <a:lnTo>
                    <a:pt x="2463228" y="1261706"/>
                  </a:lnTo>
                  <a:lnTo>
                    <a:pt x="2463228" y="1409661"/>
                  </a:lnTo>
                  <a:lnTo>
                    <a:pt x="2516543" y="1409661"/>
                  </a:lnTo>
                  <a:lnTo>
                    <a:pt x="2516543" y="1261706"/>
                  </a:lnTo>
                  <a:close/>
                </a:path>
                <a:path w="4036060" h="1442720">
                  <a:moveTo>
                    <a:pt x="2868422" y="1352118"/>
                  </a:moveTo>
                  <a:lnTo>
                    <a:pt x="2809786" y="1352118"/>
                  </a:lnTo>
                  <a:lnTo>
                    <a:pt x="2809786" y="1421980"/>
                  </a:lnTo>
                  <a:lnTo>
                    <a:pt x="2868422" y="1421980"/>
                  </a:lnTo>
                  <a:lnTo>
                    <a:pt x="2868422" y="1352118"/>
                  </a:lnTo>
                  <a:close/>
                </a:path>
                <a:path w="4036060" h="1442720">
                  <a:moveTo>
                    <a:pt x="3103029" y="1413764"/>
                  </a:moveTo>
                  <a:lnTo>
                    <a:pt x="3044380" y="1413764"/>
                  </a:lnTo>
                  <a:lnTo>
                    <a:pt x="3044380" y="1442529"/>
                  </a:lnTo>
                  <a:lnTo>
                    <a:pt x="3103029" y="1442529"/>
                  </a:lnTo>
                  <a:lnTo>
                    <a:pt x="3103029" y="1413764"/>
                  </a:lnTo>
                  <a:close/>
                </a:path>
                <a:path w="4036060" h="1442720">
                  <a:moveTo>
                    <a:pt x="3572205" y="1331569"/>
                  </a:moveTo>
                  <a:lnTo>
                    <a:pt x="3513569" y="1331569"/>
                  </a:lnTo>
                  <a:lnTo>
                    <a:pt x="3513569" y="1442542"/>
                  </a:lnTo>
                  <a:lnTo>
                    <a:pt x="3572205" y="1442542"/>
                  </a:lnTo>
                  <a:lnTo>
                    <a:pt x="3572205" y="1331569"/>
                  </a:lnTo>
                  <a:close/>
                </a:path>
                <a:path w="4036060" h="1442720">
                  <a:moveTo>
                    <a:pt x="3689515" y="1130198"/>
                  </a:moveTo>
                  <a:lnTo>
                    <a:pt x="3630866" y="1130198"/>
                  </a:lnTo>
                  <a:lnTo>
                    <a:pt x="3630866" y="1442542"/>
                  </a:lnTo>
                  <a:lnTo>
                    <a:pt x="3689515" y="1442542"/>
                  </a:lnTo>
                  <a:lnTo>
                    <a:pt x="3689515" y="1130198"/>
                  </a:lnTo>
                  <a:close/>
                </a:path>
                <a:path w="4036060" h="1442720">
                  <a:moveTo>
                    <a:pt x="3806812" y="1232941"/>
                  </a:moveTo>
                  <a:lnTo>
                    <a:pt x="3748163" y="1232941"/>
                  </a:lnTo>
                  <a:lnTo>
                    <a:pt x="3748163" y="1442542"/>
                  </a:lnTo>
                  <a:lnTo>
                    <a:pt x="3806812" y="1442542"/>
                  </a:lnTo>
                  <a:lnTo>
                    <a:pt x="3806812" y="1232941"/>
                  </a:lnTo>
                  <a:close/>
                </a:path>
                <a:path w="4036060" h="1442720">
                  <a:moveTo>
                    <a:pt x="3924096" y="1163066"/>
                  </a:moveTo>
                  <a:lnTo>
                    <a:pt x="3865448" y="1163066"/>
                  </a:lnTo>
                  <a:lnTo>
                    <a:pt x="3865448" y="1442529"/>
                  </a:lnTo>
                  <a:lnTo>
                    <a:pt x="3924096" y="1442529"/>
                  </a:lnTo>
                  <a:lnTo>
                    <a:pt x="3924096" y="1163066"/>
                  </a:lnTo>
                  <a:close/>
                </a:path>
                <a:path w="4036060" h="1442720">
                  <a:moveTo>
                    <a:pt x="4036060" y="990460"/>
                  </a:moveTo>
                  <a:lnTo>
                    <a:pt x="3982745" y="990460"/>
                  </a:lnTo>
                  <a:lnTo>
                    <a:pt x="3982745" y="1442542"/>
                  </a:lnTo>
                  <a:lnTo>
                    <a:pt x="4036060" y="1442542"/>
                  </a:lnTo>
                  <a:lnTo>
                    <a:pt x="4036060" y="990460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Graphic 3407">
              <a:extLst>
                <a:ext uri="{FF2B5EF4-FFF2-40B4-BE49-F238E27FC236}">
                  <a16:creationId xmlns:a16="http://schemas.microsoft.com/office/drawing/2014/main" id="{BFCAE8F6-BC83-97DD-5F7C-8707064C6D31}"/>
                </a:ext>
              </a:extLst>
            </p:cNvPr>
            <p:cNvSpPr/>
            <p:nvPr/>
          </p:nvSpPr>
          <p:spPr>
            <a:xfrm>
              <a:off x="902671" y="1587722"/>
              <a:ext cx="4097654" cy="126364"/>
            </a:xfrm>
            <a:custGeom>
              <a:avLst/>
              <a:gdLst/>
              <a:ahLst/>
              <a:cxnLst/>
              <a:rect l="l" t="t" r="r" b="b"/>
              <a:pathLst>
                <a:path w="4097654" h="126364">
                  <a:moveTo>
                    <a:pt x="0" y="0"/>
                  </a:moveTo>
                  <a:lnTo>
                    <a:pt x="4097654" y="0"/>
                  </a:lnTo>
                </a:path>
                <a:path w="4097654" h="126364">
                  <a:moveTo>
                    <a:pt x="4097654" y="0"/>
                  </a:moveTo>
                  <a:lnTo>
                    <a:pt x="4097654" y="64909"/>
                  </a:lnTo>
                </a:path>
                <a:path w="4097654" h="126364">
                  <a:moveTo>
                    <a:pt x="4097654" y="0"/>
                  </a:moveTo>
                  <a:lnTo>
                    <a:pt x="4097654" y="12166"/>
                  </a:lnTo>
                </a:path>
                <a:path w="4097654" h="126364">
                  <a:moveTo>
                    <a:pt x="3980421" y="0"/>
                  </a:moveTo>
                  <a:lnTo>
                    <a:pt x="3980421" y="64909"/>
                  </a:lnTo>
                </a:path>
                <a:path w="4097654" h="126364">
                  <a:moveTo>
                    <a:pt x="3980421" y="0"/>
                  </a:moveTo>
                  <a:lnTo>
                    <a:pt x="3980421" y="12166"/>
                  </a:lnTo>
                </a:path>
                <a:path w="4097654" h="126364">
                  <a:moveTo>
                    <a:pt x="3863200" y="0"/>
                  </a:moveTo>
                  <a:lnTo>
                    <a:pt x="3863200" y="64909"/>
                  </a:lnTo>
                </a:path>
                <a:path w="4097654" h="126364">
                  <a:moveTo>
                    <a:pt x="3863200" y="0"/>
                  </a:moveTo>
                  <a:lnTo>
                    <a:pt x="3863200" y="12166"/>
                  </a:lnTo>
                </a:path>
                <a:path w="4097654" h="126364">
                  <a:moveTo>
                    <a:pt x="3745966" y="0"/>
                  </a:moveTo>
                  <a:lnTo>
                    <a:pt x="3745966" y="64909"/>
                  </a:lnTo>
                </a:path>
                <a:path w="4097654" h="126364">
                  <a:moveTo>
                    <a:pt x="3745966" y="0"/>
                  </a:moveTo>
                  <a:lnTo>
                    <a:pt x="3745966" y="12166"/>
                  </a:lnTo>
                </a:path>
                <a:path w="4097654" h="126364">
                  <a:moveTo>
                    <a:pt x="3628732" y="0"/>
                  </a:moveTo>
                  <a:lnTo>
                    <a:pt x="3628732" y="64909"/>
                  </a:lnTo>
                </a:path>
                <a:path w="4097654" h="126364">
                  <a:moveTo>
                    <a:pt x="3628732" y="0"/>
                  </a:moveTo>
                  <a:lnTo>
                    <a:pt x="3628732" y="12166"/>
                  </a:lnTo>
                </a:path>
                <a:path w="4097654" h="126364">
                  <a:moveTo>
                    <a:pt x="3511511" y="0"/>
                  </a:moveTo>
                  <a:lnTo>
                    <a:pt x="3511511" y="64909"/>
                  </a:lnTo>
                </a:path>
                <a:path w="4097654" h="126364">
                  <a:moveTo>
                    <a:pt x="3511511" y="0"/>
                  </a:moveTo>
                  <a:lnTo>
                    <a:pt x="3511511" y="12166"/>
                  </a:lnTo>
                </a:path>
                <a:path w="4097654" h="126364">
                  <a:moveTo>
                    <a:pt x="3394278" y="0"/>
                  </a:moveTo>
                  <a:lnTo>
                    <a:pt x="3394278" y="64909"/>
                  </a:lnTo>
                </a:path>
                <a:path w="4097654" h="126364">
                  <a:moveTo>
                    <a:pt x="3394278" y="0"/>
                  </a:moveTo>
                  <a:lnTo>
                    <a:pt x="3394278" y="12166"/>
                  </a:lnTo>
                </a:path>
                <a:path w="4097654" h="126364">
                  <a:moveTo>
                    <a:pt x="3277057" y="0"/>
                  </a:moveTo>
                  <a:lnTo>
                    <a:pt x="3277057" y="64909"/>
                  </a:lnTo>
                </a:path>
                <a:path w="4097654" h="126364">
                  <a:moveTo>
                    <a:pt x="3277057" y="0"/>
                  </a:moveTo>
                  <a:lnTo>
                    <a:pt x="3277057" y="12166"/>
                  </a:lnTo>
                </a:path>
                <a:path w="4097654" h="126364">
                  <a:moveTo>
                    <a:pt x="3159823" y="0"/>
                  </a:moveTo>
                  <a:lnTo>
                    <a:pt x="3159823" y="64909"/>
                  </a:lnTo>
                </a:path>
                <a:path w="4097654" h="126364">
                  <a:moveTo>
                    <a:pt x="3159823" y="0"/>
                  </a:moveTo>
                  <a:lnTo>
                    <a:pt x="3159823" y="12166"/>
                  </a:lnTo>
                </a:path>
                <a:path w="4097654" h="126364">
                  <a:moveTo>
                    <a:pt x="3042602" y="0"/>
                  </a:moveTo>
                  <a:lnTo>
                    <a:pt x="3042602" y="64909"/>
                  </a:lnTo>
                </a:path>
                <a:path w="4097654" h="126364">
                  <a:moveTo>
                    <a:pt x="3042602" y="0"/>
                  </a:moveTo>
                  <a:lnTo>
                    <a:pt x="3042602" y="12166"/>
                  </a:lnTo>
                </a:path>
                <a:path w="4097654" h="126364">
                  <a:moveTo>
                    <a:pt x="2925368" y="0"/>
                  </a:moveTo>
                  <a:lnTo>
                    <a:pt x="2925368" y="64909"/>
                  </a:lnTo>
                </a:path>
                <a:path w="4097654" h="126364">
                  <a:moveTo>
                    <a:pt x="2925368" y="0"/>
                  </a:moveTo>
                  <a:lnTo>
                    <a:pt x="2925368" y="12166"/>
                  </a:lnTo>
                </a:path>
                <a:path w="4097654" h="126364">
                  <a:moveTo>
                    <a:pt x="2808147" y="0"/>
                  </a:moveTo>
                  <a:lnTo>
                    <a:pt x="2808147" y="64909"/>
                  </a:lnTo>
                </a:path>
                <a:path w="4097654" h="126364">
                  <a:moveTo>
                    <a:pt x="2808147" y="0"/>
                  </a:moveTo>
                  <a:lnTo>
                    <a:pt x="2808147" y="12166"/>
                  </a:lnTo>
                </a:path>
                <a:path w="4097654" h="126364">
                  <a:moveTo>
                    <a:pt x="2690914" y="0"/>
                  </a:moveTo>
                  <a:lnTo>
                    <a:pt x="2690914" y="64909"/>
                  </a:lnTo>
                </a:path>
                <a:path w="4097654" h="126364">
                  <a:moveTo>
                    <a:pt x="2690914" y="0"/>
                  </a:moveTo>
                  <a:lnTo>
                    <a:pt x="2690914" y="12166"/>
                  </a:lnTo>
                </a:path>
                <a:path w="4097654" h="126364">
                  <a:moveTo>
                    <a:pt x="2573680" y="0"/>
                  </a:moveTo>
                  <a:lnTo>
                    <a:pt x="2573680" y="64909"/>
                  </a:lnTo>
                </a:path>
                <a:path w="4097654" h="126364">
                  <a:moveTo>
                    <a:pt x="2573680" y="0"/>
                  </a:moveTo>
                  <a:lnTo>
                    <a:pt x="2573680" y="12166"/>
                  </a:lnTo>
                </a:path>
                <a:path w="4097654" h="126364">
                  <a:moveTo>
                    <a:pt x="2456459" y="0"/>
                  </a:moveTo>
                  <a:lnTo>
                    <a:pt x="2456459" y="64909"/>
                  </a:lnTo>
                </a:path>
                <a:path w="4097654" h="126364">
                  <a:moveTo>
                    <a:pt x="2456459" y="0"/>
                  </a:moveTo>
                  <a:lnTo>
                    <a:pt x="2456459" y="12166"/>
                  </a:lnTo>
                </a:path>
                <a:path w="4097654" h="126364">
                  <a:moveTo>
                    <a:pt x="2339225" y="0"/>
                  </a:moveTo>
                  <a:lnTo>
                    <a:pt x="2339225" y="64909"/>
                  </a:lnTo>
                </a:path>
                <a:path w="4097654" h="126364">
                  <a:moveTo>
                    <a:pt x="2339225" y="0"/>
                  </a:moveTo>
                  <a:lnTo>
                    <a:pt x="2339225" y="12166"/>
                  </a:lnTo>
                </a:path>
                <a:path w="4097654" h="126364">
                  <a:moveTo>
                    <a:pt x="2222004" y="0"/>
                  </a:moveTo>
                  <a:lnTo>
                    <a:pt x="2222004" y="64909"/>
                  </a:lnTo>
                </a:path>
                <a:path w="4097654" h="126364">
                  <a:moveTo>
                    <a:pt x="2222004" y="0"/>
                  </a:moveTo>
                  <a:lnTo>
                    <a:pt x="2222004" y="12166"/>
                  </a:lnTo>
                </a:path>
                <a:path w="4097654" h="126364">
                  <a:moveTo>
                    <a:pt x="2104771" y="0"/>
                  </a:moveTo>
                  <a:lnTo>
                    <a:pt x="2104771" y="64909"/>
                  </a:lnTo>
                </a:path>
                <a:path w="4097654" h="126364">
                  <a:moveTo>
                    <a:pt x="2104771" y="0"/>
                  </a:moveTo>
                  <a:lnTo>
                    <a:pt x="2104771" y="12166"/>
                  </a:lnTo>
                </a:path>
                <a:path w="4097654" h="126364">
                  <a:moveTo>
                    <a:pt x="1992871" y="0"/>
                  </a:moveTo>
                  <a:lnTo>
                    <a:pt x="1992871" y="64909"/>
                  </a:lnTo>
                </a:path>
                <a:path w="4097654" h="126364">
                  <a:moveTo>
                    <a:pt x="1992871" y="0"/>
                  </a:moveTo>
                  <a:lnTo>
                    <a:pt x="1992871" y="12166"/>
                  </a:lnTo>
                </a:path>
                <a:path w="4097654" h="126364">
                  <a:moveTo>
                    <a:pt x="1875650" y="0"/>
                  </a:moveTo>
                  <a:lnTo>
                    <a:pt x="1875650" y="64909"/>
                  </a:lnTo>
                </a:path>
                <a:path w="4097654" h="126364">
                  <a:moveTo>
                    <a:pt x="1875650" y="0"/>
                  </a:moveTo>
                  <a:lnTo>
                    <a:pt x="1875650" y="12166"/>
                  </a:lnTo>
                </a:path>
                <a:path w="4097654" h="126364">
                  <a:moveTo>
                    <a:pt x="1758416" y="0"/>
                  </a:moveTo>
                  <a:lnTo>
                    <a:pt x="1758416" y="64909"/>
                  </a:lnTo>
                </a:path>
                <a:path w="4097654" h="126364">
                  <a:moveTo>
                    <a:pt x="1758416" y="0"/>
                  </a:moveTo>
                  <a:lnTo>
                    <a:pt x="1758416" y="12166"/>
                  </a:lnTo>
                </a:path>
                <a:path w="4097654" h="126364">
                  <a:moveTo>
                    <a:pt x="1641195" y="0"/>
                  </a:moveTo>
                  <a:lnTo>
                    <a:pt x="1641195" y="64909"/>
                  </a:lnTo>
                </a:path>
                <a:path w="4097654" h="126364">
                  <a:moveTo>
                    <a:pt x="1641195" y="0"/>
                  </a:moveTo>
                  <a:lnTo>
                    <a:pt x="1641195" y="12166"/>
                  </a:lnTo>
                </a:path>
                <a:path w="4097654" h="126364">
                  <a:moveTo>
                    <a:pt x="1523961" y="0"/>
                  </a:moveTo>
                  <a:lnTo>
                    <a:pt x="1523961" y="64909"/>
                  </a:lnTo>
                </a:path>
                <a:path w="4097654" h="126364">
                  <a:moveTo>
                    <a:pt x="1523961" y="0"/>
                  </a:moveTo>
                  <a:lnTo>
                    <a:pt x="1523961" y="12166"/>
                  </a:lnTo>
                </a:path>
                <a:path w="4097654" h="126364">
                  <a:moveTo>
                    <a:pt x="1406740" y="0"/>
                  </a:moveTo>
                  <a:lnTo>
                    <a:pt x="1406740" y="64909"/>
                  </a:lnTo>
                </a:path>
                <a:path w="4097654" h="126364">
                  <a:moveTo>
                    <a:pt x="1406740" y="0"/>
                  </a:moveTo>
                  <a:lnTo>
                    <a:pt x="1406740" y="12166"/>
                  </a:lnTo>
                </a:path>
                <a:path w="4097654" h="126364">
                  <a:moveTo>
                    <a:pt x="1289507" y="0"/>
                  </a:moveTo>
                  <a:lnTo>
                    <a:pt x="1289507" y="64909"/>
                  </a:lnTo>
                </a:path>
                <a:path w="4097654" h="126364">
                  <a:moveTo>
                    <a:pt x="1289507" y="0"/>
                  </a:moveTo>
                  <a:lnTo>
                    <a:pt x="1289507" y="12166"/>
                  </a:lnTo>
                </a:path>
                <a:path w="4097654" h="126364">
                  <a:moveTo>
                    <a:pt x="1172273" y="0"/>
                  </a:moveTo>
                  <a:lnTo>
                    <a:pt x="1172273" y="64909"/>
                  </a:lnTo>
                </a:path>
                <a:path w="4097654" h="126364">
                  <a:moveTo>
                    <a:pt x="1172273" y="0"/>
                  </a:moveTo>
                  <a:lnTo>
                    <a:pt x="1172273" y="12166"/>
                  </a:lnTo>
                </a:path>
                <a:path w="4097654" h="126364">
                  <a:moveTo>
                    <a:pt x="1055052" y="0"/>
                  </a:moveTo>
                  <a:lnTo>
                    <a:pt x="1055052" y="64909"/>
                  </a:lnTo>
                </a:path>
                <a:path w="4097654" h="126364">
                  <a:moveTo>
                    <a:pt x="1055052" y="0"/>
                  </a:moveTo>
                  <a:lnTo>
                    <a:pt x="1055052" y="12166"/>
                  </a:lnTo>
                </a:path>
                <a:path w="4097654" h="126364">
                  <a:moveTo>
                    <a:pt x="937818" y="0"/>
                  </a:moveTo>
                  <a:lnTo>
                    <a:pt x="937818" y="64909"/>
                  </a:lnTo>
                </a:path>
                <a:path w="4097654" h="126364">
                  <a:moveTo>
                    <a:pt x="937818" y="0"/>
                  </a:moveTo>
                  <a:lnTo>
                    <a:pt x="937818" y="12166"/>
                  </a:lnTo>
                </a:path>
                <a:path w="4097654" h="126364">
                  <a:moveTo>
                    <a:pt x="820597" y="0"/>
                  </a:moveTo>
                  <a:lnTo>
                    <a:pt x="820597" y="64909"/>
                  </a:lnTo>
                </a:path>
                <a:path w="4097654" h="126364">
                  <a:moveTo>
                    <a:pt x="820597" y="0"/>
                  </a:moveTo>
                  <a:lnTo>
                    <a:pt x="820597" y="12166"/>
                  </a:lnTo>
                </a:path>
                <a:path w="4097654" h="126364">
                  <a:moveTo>
                    <a:pt x="703364" y="0"/>
                  </a:moveTo>
                  <a:lnTo>
                    <a:pt x="703364" y="64909"/>
                  </a:lnTo>
                </a:path>
                <a:path w="4097654" h="126364">
                  <a:moveTo>
                    <a:pt x="703364" y="0"/>
                  </a:moveTo>
                  <a:lnTo>
                    <a:pt x="703364" y="12166"/>
                  </a:lnTo>
                </a:path>
                <a:path w="4097654" h="126364">
                  <a:moveTo>
                    <a:pt x="586143" y="0"/>
                  </a:moveTo>
                  <a:lnTo>
                    <a:pt x="586143" y="64909"/>
                  </a:lnTo>
                </a:path>
                <a:path w="4097654" h="126364">
                  <a:moveTo>
                    <a:pt x="586143" y="0"/>
                  </a:moveTo>
                  <a:lnTo>
                    <a:pt x="586143" y="12166"/>
                  </a:lnTo>
                </a:path>
                <a:path w="4097654" h="126364">
                  <a:moveTo>
                    <a:pt x="468909" y="0"/>
                  </a:moveTo>
                  <a:lnTo>
                    <a:pt x="468909" y="64909"/>
                  </a:lnTo>
                </a:path>
                <a:path w="4097654" h="126364">
                  <a:moveTo>
                    <a:pt x="468909" y="0"/>
                  </a:moveTo>
                  <a:lnTo>
                    <a:pt x="468909" y="12166"/>
                  </a:lnTo>
                </a:path>
                <a:path w="4097654" h="126364">
                  <a:moveTo>
                    <a:pt x="351688" y="0"/>
                  </a:moveTo>
                  <a:lnTo>
                    <a:pt x="351688" y="64909"/>
                  </a:lnTo>
                </a:path>
                <a:path w="4097654" h="126364">
                  <a:moveTo>
                    <a:pt x="351688" y="0"/>
                  </a:moveTo>
                  <a:lnTo>
                    <a:pt x="351688" y="12166"/>
                  </a:lnTo>
                </a:path>
                <a:path w="4097654" h="126364">
                  <a:moveTo>
                    <a:pt x="234454" y="0"/>
                  </a:moveTo>
                  <a:lnTo>
                    <a:pt x="234454" y="64909"/>
                  </a:lnTo>
                </a:path>
                <a:path w="4097654" h="126364">
                  <a:moveTo>
                    <a:pt x="234454" y="0"/>
                  </a:moveTo>
                  <a:lnTo>
                    <a:pt x="234454" y="12166"/>
                  </a:lnTo>
                </a:path>
                <a:path w="4097654" h="126364">
                  <a:moveTo>
                    <a:pt x="117233" y="0"/>
                  </a:moveTo>
                  <a:lnTo>
                    <a:pt x="117233" y="64909"/>
                  </a:lnTo>
                </a:path>
                <a:path w="4097654" h="126364">
                  <a:moveTo>
                    <a:pt x="117233" y="0"/>
                  </a:moveTo>
                  <a:lnTo>
                    <a:pt x="117233" y="12166"/>
                  </a:lnTo>
                </a:path>
                <a:path w="4097654" h="126364">
                  <a:moveTo>
                    <a:pt x="0" y="0"/>
                  </a:moveTo>
                  <a:lnTo>
                    <a:pt x="0" y="64909"/>
                  </a:lnTo>
                </a:path>
                <a:path w="4097654" h="126364">
                  <a:moveTo>
                    <a:pt x="0" y="0"/>
                  </a:moveTo>
                  <a:lnTo>
                    <a:pt x="0" y="12166"/>
                  </a:lnTo>
                </a:path>
                <a:path w="4097654" h="126364">
                  <a:moveTo>
                    <a:pt x="4097654" y="64909"/>
                  </a:moveTo>
                  <a:lnTo>
                    <a:pt x="4097654" y="125755"/>
                  </a:lnTo>
                </a:path>
                <a:path w="4097654" h="126364">
                  <a:moveTo>
                    <a:pt x="3511511" y="64909"/>
                  </a:moveTo>
                  <a:lnTo>
                    <a:pt x="3511511" y="125755"/>
                  </a:lnTo>
                </a:path>
                <a:path w="4097654" h="126364">
                  <a:moveTo>
                    <a:pt x="2925368" y="64909"/>
                  </a:moveTo>
                  <a:lnTo>
                    <a:pt x="2925368" y="125755"/>
                  </a:lnTo>
                </a:path>
                <a:path w="4097654" h="126364">
                  <a:moveTo>
                    <a:pt x="2339225" y="64909"/>
                  </a:moveTo>
                  <a:lnTo>
                    <a:pt x="2339225" y="125755"/>
                  </a:lnTo>
                </a:path>
                <a:path w="4097654" h="126364">
                  <a:moveTo>
                    <a:pt x="1758416" y="64909"/>
                  </a:moveTo>
                  <a:lnTo>
                    <a:pt x="1758416" y="125755"/>
                  </a:lnTo>
                </a:path>
                <a:path w="4097654" h="126364">
                  <a:moveTo>
                    <a:pt x="1172273" y="64909"/>
                  </a:moveTo>
                  <a:lnTo>
                    <a:pt x="1172273" y="125755"/>
                  </a:lnTo>
                </a:path>
                <a:path w="4097654" h="126364">
                  <a:moveTo>
                    <a:pt x="586143" y="64909"/>
                  </a:moveTo>
                  <a:lnTo>
                    <a:pt x="586143" y="125755"/>
                  </a:lnTo>
                </a:path>
                <a:path w="4097654" h="126364">
                  <a:moveTo>
                    <a:pt x="0" y="64909"/>
                  </a:moveTo>
                  <a:lnTo>
                    <a:pt x="0" y="125755"/>
                  </a:lnTo>
                </a:path>
              </a:pathLst>
            </a:custGeom>
            <a:ln w="6350">
              <a:solidFill>
                <a:srgbClr val="706F6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Textbox 3408">
              <a:extLst>
                <a:ext uri="{FF2B5EF4-FFF2-40B4-BE49-F238E27FC236}">
                  <a16:creationId xmlns:a16="http://schemas.microsoft.com/office/drawing/2014/main" id="{7C7B3FB3-3769-9D13-1A9A-AD2AD0B39CA8}"/>
                </a:ext>
              </a:extLst>
            </p:cNvPr>
            <p:cNvSpPr txBox="1"/>
            <p:nvPr/>
          </p:nvSpPr>
          <p:spPr>
            <a:xfrm>
              <a:off x="748544" y="135886"/>
              <a:ext cx="126364" cy="15246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00" spc="-25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6515">
                <a:spcBef>
                  <a:spcPts val="265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6515">
                <a:spcBef>
                  <a:spcPts val="26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6515">
                <a:spcBef>
                  <a:spcPts val="265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6515">
                <a:spcBef>
                  <a:spcPts val="265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6515">
                <a:spcBef>
                  <a:spcPts val="265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6515">
                <a:spcBef>
                  <a:spcPts val="265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6515">
                <a:spcBef>
                  <a:spcPts val="265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6515">
                <a:spcBef>
                  <a:spcPts val="265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6515">
                <a:spcBef>
                  <a:spcPts val="265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6515">
                <a:spcBef>
                  <a:spcPts val="26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Textbox 3409">
              <a:extLst>
                <a:ext uri="{FF2B5EF4-FFF2-40B4-BE49-F238E27FC236}">
                  <a16:creationId xmlns:a16="http://schemas.microsoft.com/office/drawing/2014/main" id="{9C87D177-6F63-8036-5222-2FC25329A2CC}"/>
                </a:ext>
              </a:extLst>
            </p:cNvPr>
            <p:cNvSpPr txBox="1"/>
            <p:nvPr/>
          </p:nvSpPr>
          <p:spPr>
            <a:xfrm>
              <a:off x="4129178" y="359986"/>
              <a:ext cx="795020" cy="10858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367665" algn="l"/>
                </a:tabLst>
              </a:pPr>
              <a:r>
                <a:rPr lang="en-US" sz="700" spc="-25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EUR</a:t>
              </a: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en-US" sz="700" spc="-1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Domestic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Textbox 3410">
              <a:extLst>
                <a:ext uri="{FF2B5EF4-FFF2-40B4-BE49-F238E27FC236}">
                  <a16:creationId xmlns:a16="http://schemas.microsoft.com/office/drawing/2014/main" id="{B0F4002B-EDB5-D0E2-064A-30EE7218EEBC}"/>
                </a:ext>
              </a:extLst>
            </p:cNvPr>
            <p:cNvSpPr txBox="1"/>
            <p:nvPr/>
          </p:nvSpPr>
          <p:spPr>
            <a:xfrm>
              <a:off x="1021239" y="1953886"/>
              <a:ext cx="2067560" cy="10858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588010" algn="l"/>
                  <a:tab pos="1156335" algn="l"/>
                  <a:tab pos="1785620" algn="l"/>
                </a:tabLst>
              </a:pPr>
              <a:r>
                <a:rPr lang="en-US" sz="700" spc="-1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Czechia</a:t>
              </a: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en-US" sz="700" spc="-1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Estonia</a:t>
              </a: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en-US" sz="700" spc="-1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Hungary</a:t>
              </a: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en-US" sz="700" spc="-1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Latvia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Textbox 3411">
              <a:extLst>
                <a:ext uri="{FF2B5EF4-FFF2-40B4-BE49-F238E27FC236}">
                  <a16:creationId xmlns:a16="http://schemas.microsoft.com/office/drawing/2014/main" id="{3D0C41E1-65E8-78A5-DED6-D63641A2B6A3}"/>
                </a:ext>
              </a:extLst>
            </p:cNvPr>
            <p:cNvSpPr txBox="1"/>
            <p:nvPr/>
          </p:nvSpPr>
          <p:spPr>
            <a:xfrm>
              <a:off x="3397270" y="1953886"/>
              <a:ext cx="1509395" cy="10858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513080" algn="l"/>
                  <a:tab pos="1122680" algn="l"/>
                </a:tabLst>
              </a:pPr>
              <a:r>
                <a:rPr lang="en-US" sz="700" spc="-1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Poland</a:t>
              </a: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en-US" sz="700" spc="-1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Romania</a:t>
              </a:r>
              <a:r>
                <a:rPr lang="en-US" sz="70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en-US" sz="700" spc="-10" dirty="0">
                  <a:solidFill>
                    <a:srgbClr val="706F6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Slovakia</a:t>
              </a:r>
              <a:endPara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58957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734" y="448931"/>
            <a:ext cx="11373111" cy="674031"/>
          </a:xfrm>
        </p:spPr>
        <p:txBody>
          <a:bodyPr/>
          <a:lstStyle/>
          <a:p>
            <a:r>
              <a:rPr lang="en-US" dirty="0"/>
              <a:t>Key concepts of the Covered Bond Directive. Covered bonds distinguished from other financial products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75734" y="1745037"/>
            <a:ext cx="11040532" cy="3200876"/>
          </a:xfrm>
        </p:spPr>
        <p:txBody>
          <a:bodyPr/>
          <a:lstStyle/>
          <a:p>
            <a:r>
              <a:rPr lang="en-US" dirty="0"/>
              <a:t>Dual recourse</a:t>
            </a:r>
          </a:p>
          <a:p>
            <a:r>
              <a:rPr lang="en-US" dirty="0"/>
              <a:t>Cover pool and cover pool composition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Overcollateralisation and liquidity</a:t>
            </a:r>
          </a:p>
          <a:p>
            <a:r>
              <a:rPr lang="en-US" dirty="0"/>
              <a:t>Structures for issue of covered bonds</a:t>
            </a:r>
          </a:p>
          <a:p>
            <a:r>
              <a:rPr lang="en-GB" dirty="0"/>
              <a:t>Public supervision</a:t>
            </a:r>
          </a:p>
          <a:p>
            <a:r>
              <a:rPr lang="en-GB" dirty="0"/>
              <a:t>Monitoring and disclosure of information to investors</a:t>
            </a:r>
          </a:p>
          <a:p>
            <a:r>
              <a:rPr lang="en-US" dirty="0"/>
              <a:t>Maturity structures, derivatives</a:t>
            </a:r>
          </a:p>
          <a:p>
            <a:r>
              <a:rPr lang="en-US" sz="1800" dirty="0"/>
              <a:t>Favourable regulatory treatment for investors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9802" r="10239" b="3378"/>
          <a:stretch/>
        </p:blipFill>
        <p:spPr>
          <a:xfrm>
            <a:off x="7132244" y="1626292"/>
            <a:ext cx="4654612" cy="3605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z="900" b="1" dirty="0"/>
              <a:t>Covered Bonds – the example of Bulgaria and how it can be used in North Macedonia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823201616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734" y="594355"/>
            <a:ext cx="11373111" cy="383182"/>
          </a:xfrm>
        </p:spPr>
        <p:txBody>
          <a:bodyPr/>
          <a:lstStyle/>
          <a:p>
            <a:r>
              <a:rPr lang="en-US" dirty="0"/>
              <a:t>The Balkans; North Macedonia; Bulgaria as a case study.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75734" y="1358582"/>
            <a:ext cx="11040532" cy="43088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historic context of law-making in Bulgaria:</a:t>
            </a:r>
          </a:p>
          <a:p>
            <a:r>
              <a:rPr lang="en-US" sz="1800" dirty="0"/>
              <a:t>Old Mortgage Bonds Act of 2020</a:t>
            </a:r>
          </a:p>
          <a:p>
            <a:r>
              <a:rPr lang="en-US" sz="1800" dirty="0"/>
              <a:t>Limited activity in Bulgaria after the early 2010s</a:t>
            </a:r>
          </a:p>
          <a:p>
            <a:r>
              <a:rPr lang="en-US" sz="1800" dirty="0"/>
              <a:t>EBRD and Bulgarian MoF project - preparing</a:t>
            </a:r>
            <a:br>
              <a:rPr lang="en-US" sz="1800" dirty="0"/>
            </a:br>
            <a:r>
              <a:rPr lang="en-US" sz="1800" dirty="0"/>
              <a:t>the new covered bond law in Bulgaria</a:t>
            </a:r>
            <a:r>
              <a:rPr lang="en-US" dirty="0"/>
              <a:t> 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transposition of the Covered Bond Directive</a:t>
            </a:r>
            <a:br>
              <a:rPr lang="en-US" sz="1800" dirty="0"/>
            </a:br>
            <a:r>
              <a:rPr lang="en-US" sz="1800" dirty="0"/>
              <a:t>completed in the spring of 2022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North Macedonia and the Western Balkans:</a:t>
            </a:r>
            <a:endParaRPr lang="en-US" sz="1800" dirty="0"/>
          </a:p>
          <a:p>
            <a:r>
              <a:rPr lang="en-US" sz="1800" dirty="0"/>
              <a:t>No legislation currently, but same across the Western Balkans</a:t>
            </a:r>
          </a:p>
          <a:p>
            <a:r>
              <a:rPr lang="en-US" dirty="0"/>
              <a:t>Harmonization with the EU </a:t>
            </a:r>
            <a:r>
              <a:rPr lang="en-US" i="1" dirty="0"/>
              <a:t>acquis</a:t>
            </a:r>
          </a:p>
          <a:p>
            <a:r>
              <a:rPr lang="en-US" dirty="0"/>
              <a:t>Covered Bonds event in Skopje on 27 June 2023 organised</a:t>
            </a:r>
            <a:br>
              <a:rPr lang="en-US" dirty="0"/>
            </a:br>
            <a:r>
              <a:rPr lang="en-US" dirty="0"/>
              <a:t>by Law Office Lazarov, EBRD, ECBC and Eversheds Sutherland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z="900" b="1" dirty="0"/>
              <a:t>Covered Bonds – the example of Bulgaria and how it can be used in North Macedonia</a:t>
            </a:r>
            <a:endParaRPr lang="en-GB" sz="900" b="1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37AEFCC9-8397-BE28-C1D2-6E367D43F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6573" r="15481" b="5818"/>
          <a:stretch/>
        </p:blipFill>
        <p:spPr>
          <a:xfrm>
            <a:off x="8356692" y="2233060"/>
            <a:ext cx="2500454" cy="4208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219727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734" y="594356"/>
            <a:ext cx="11373111" cy="383182"/>
          </a:xfrm>
        </p:spPr>
        <p:txBody>
          <a:bodyPr/>
          <a:lstStyle/>
          <a:p>
            <a:r>
              <a:rPr lang="en-US" dirty="0"/>
              <a:t>Key Features of the Bulgarian Covered Bonds 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75734" y="1745037"/>
            <a:ext cx="11040532" cy="3908762"/>
          </a:xfrm>
        </p:spPr>
        <p:txBody>
          <a:bodyPr/>
          <a:lstStyle/>
          <a:p>
            <a:r>
              <a:rPr lang="en-US" sz="1800" dirty="0"/>
              <a:t>Bankruptcy remoteness and “on-balance-sheet” </a:t>
            </a:r>
          </a:p>
          <a:p>
            <a:pPr marL="0" indent="0">
              <a:buNone/>
            </a:pPr>
            <a:r>
              <a:rPr lang="en-US" sz="1800" dirty="0"/>
              <a:t>     segregation of the cover pool</a:t>
            </a:r>
          </a:p>
          <a:p>
            <a:r>
              <a:rPr lang="en-US" sz="1800" dirty="0"/>
              <a:t>Cover register</a:t>
            </a:r>
          </a:p>
          <a:p>
            <a:r>
              <a:rPr lang="en-US" sz="1800" dirty="0"/>
              <a:t>Covered bonds authorization and public supervision</a:t>
            </a:r>
          </a:p>
          <a:p>
            <a:r>
              <a:rPr lang="en-US" dirty="0"/>
              <a:t>The cover pool:</a:t>
            </a:r>
          </a:p>
          <a:p>
            <a:pPr lvl="1"/>
            <a:r>
              <a:rPr lang="en-US" dirty="0"/>
              <a:t>High-quality primary assets, mainly mortgage loans</a:t>
            </a:r>
          </a:p>
          <a:p>
            <a:pPr lvl="1"/>
            <a:r>
              <a:rPr lang="en-US" dirty="0"/>
              <a:t>Substitution assets</a:t>
            </a:r>
          </a:p>
          <a:p>
            <a:pPr lvl="1"/>
            <a:r>
              <a:rPr lang="en-US" dirty="0"/>
              <a:t>Cover pool derivatives</a:t>
            </a:r>
          </a:p>
          <a:p>
            <a:pPr lvl="1"/>
            <a:r>
              <a:rPr lang="en-US" dirty="0"/>
              <a:t>Liquidity buffer</a:t>
            </a:r>
          </a:p>
          <a:p>
            <a:r>
              <a:rPr lang="en-US" dirty="0"/>
              <a:t>Internally issued covered bonds</a:t>
            </a:r>
          </a:p>
          <a:p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9802" r="10239" b="3378"/>
          <a:stretch/>
        </p:blipFill>
        <p:spPr>
          <a:xfrm>
            <a:off x="7132244" y="1626292"/>
            <a:ext cx="4654612" cy="3605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z="900" b="1" dirty="0"/>
              <a:t>Covered Bonds – the example of Bulgaria and how it can be used in North Macedonia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2381170199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5734" y="448931"/>
            <a:ext cx="11373111" cy="674031"/>
          </a:xfrm>
        </p:spPr>
        <p:txBody>
          <a:bodyPr/>
          <a:lstStyle/>
          <a:p>
            <a:r>
              <a:rPr lang="en-US" dirty="0"/>
              <a:t>What can be included in the cover pool – </a:t>
            </a:r>
            <a:br>
              <a:rPr lang="en-US" dirty="0"/>
            </a:br>
            <a:r>
              <a:rPr lang="en-US" dirty="0"/>
              <a:t>assets outside Bulgaria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75734" y="1745037"/>
            <a:ext cx="11040532" cy="5770811"/>
          </a:xfrm>
        </p:spPr>
        <p:txBody>
          <a:bodyPr/>
          <a:lstStyle/>
          <a:p>
            <a:r>
              <a:rPr lang="en-US" dirty="0"/>
              <a:t>Primary assets, the underlying of which is physical</a:t>
            </a:r>
            <a:br>
              <a:rPr lang="en-US" dirty="0"/>
            </a:br>
            <a:r>
              <a:rPr lang="en-US" dirty="0"/>
              <a:t>assets located in the EU</a:t>
            </a:r>
          </a:p>
          <a:p>
            <a:r>
              <a:rPr lang="en-US" dirty="0"/>
              <a:t>Primary assets, the underlying of which is physical</a:t>
            </a:r>
            <a:br>
              <a:rPr lang="en-US" dirty="0"/>
            </a:br>
            <a:r>
              <a:rPr lang="en-US" dirty="0"/>
              <a:t>assets located outside the EU/EEA – up to 20% of the</a:t>
            </a:r>
            <a:br>
              <a:rPr lang="en-US" dirty="0"/>
            </a:br>
            <a:r>
              <a:rPr lang="en-US" dirty="0"/>
              <a:t>principal amount of the covered bonds. Additional</a:t>
            </a:r>
            <a:br>
              <a:rPr lang="en-US" dirty="0"/>
            </a:br>
            <a:r>
              <a:rPr lang="en-US" dirty="0"/>
              <a:t>requirements:</a:t>
            </a:r>
          </a:p>
          <a:p>
            <a:pPr lvl="1"/>
            <a:r>
              <a:rPr lang="en-US" dirty="0"/>
              <a:t>There must be in place an investment protection</a:t>
            </a:r>
            <a:br>
              <a:rPr lang="en-US" dirty="0"/>
            </a:br>
            <a:r>
              <a:rPr lang="en-US" dirty="0"/>
              <a:t>treaty, and a double tax treaty between Bulgaria</a:t>
            </a:r>
            <a:br>
              <a:rPr lang="en-US" dirty="0"/>
            </a:br>
            <a:r>
              <a:rPr lang="en-US" dirty="0"/>
              <a:t>and such non-EU/EEA country</a:t>
            </a:r>
          </a:p>
          <a:p>
            <a:pPr lvl="1"/>
            <a:r>
              <a:rPr lang="en-US" dirty="0"/>
              <a:t>The Bulgarian issuing bank or a bank belonging to</a:t>
            </a:r>
            <a:br>
              <a:rPr lang="en-US" dirty="0"/>
            </a:br>
            <a:r>
              <a:rPr lang="en-US" dirty="0"/>
              <a:t>the same group must be established in such country</a:t>
            </a:r>
          </a:p>
          <a:p>
            <a:pPr lvl="1"/>
            <a:r>
              <a:rPr lang="en-US" dirty="0"/>
              <a:t>Independent expert opinion concerning the physical</a:t>
            </a:r>
            <a:br>
              <a:rPr lang="en-US" dirty="0"/>
            </a:br>
            <a:r>
              <a:rPr lang="en-US" dirty="0"/>
              <a:t>assets</a:t>
            </a:r>
          </a:p>
          <a:p>
            <a:pPr lvl="1"/>
            <a:r>
              <a:rPr lang="en-US" dirty="0"/>
              <a:t>Internal rules and procedures of the issuing bank</a:t>
            </a:r>
            <a:endParaRPr lang="bg-BG" dirty="0"/>
          </a:p>
          <a:p>
            <a:pPr lvl="1"/>
            <a:r>
              <a:rPr lang="en-US" dirty="0"/>
              <a:t>Discretions of the Bulgarian National Bank as competent authority</a:t>
            </a:r>
          </a:p>
          <a:p>
            <a:endParaRPr lang="fr-FR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sz="900" b="1" dirty="0"/>
              <a:t>Covered Bonds – the example of Bulgaria and how it can be used in North Macedonia</a:t>
            </a:r>
            <a:endParaRPr lang="en-GB" sz="900" b="1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37AEFCC9-8397-BE28-C1D2-6E367D43F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6573" r="15481" b="5818"/>
          <a:stretch/>
        </p:blipFill>
        <p:spPr>
          <a:xfrm>
            <a:off x="7653278" y="143050"/>
            <a:ext cx="3378409" cy="5686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584419"/>
      </p:ext>
    </p:extLst>
  </p:cSld>
  <p:clrMapOvr>
    <a:masterClrMapping/>
  </p:clrMapOvr>
  <p:transition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DESIGN_ID_EVERSHEDS PURPLE" val="8kxeBiy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versheds purple">
  <a:themeElements>
    <a:clrScheme name="Light Blue">
      <a:dk1>
        <a:srgbClr val="000000"/>
      </a:dk1>
      <a:lt1>
        <a:sysClr val="window" lastClr="FFFFFF"/>
      </a:lt1>
      <a:dk2>
        <a:srgbClr val="CD051D"/>
      </a:dk2>
      <a:lt2>
        <a:srgbClr val="FEC600"/>
      </a:lt2>
      <a:accent1>
        <a:srgbClr val="5BC5F2"/>
      </a:accent1>
      <a:accent2>
        <a:srgbClr val="0066B2"/>
      </a:accent2>
      <a:accent3>
        <a:srgbClr val="2F912D"/>
      </a:accent3>
      <a:accent4>
        <a:srgbClr val="CAD100"/>
      </a:accent4>
      <a:accent5>
        <a:srgbClr val="F39100"/>
      </a:accent5>
      <a:accent6>
        <a:srgbClr val="711F7E"/>
      </a:accent6>
      <a:hlink>
        <a:srgbClr val="E1326B"/>
      </a:hlink>
      <a:folHlink>
        <a:srgbClr val="BEC3C6"/>
      </a:folHlink>
    </a:clrScheme>
    <a:fontScheme name="All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ershedsSutherland - 4x3 orange.potx" id="{5F21920E-5617-4A20-A25C-F4A5E0625868}" vid="{96054C60-477B-4DBC-8CBB-4B85EFAE91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90eba72-fdcf-4591-b140-d02d29b9a45c}" enabled="0" method="" siteId="{690eba72-fdcf-4591-b140-d02d29b9a45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EvershedsSutherland - 4x3 orange</Template>
  <TotalTime>572</TotalTime>
  <Words>998</Words>
  <Application>Microsoft Office PowerPoint</Application>
  <PresentationFormat>Widescreen</PresentationFormat>
  <Paragraphs>161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Bernard MT Condensed</vt:lpstr>
      <vt:lpstr>Calibri</vt:lpstr>
      <vt:lpstr>Helvetica</vt:lpstr>
      <vt:lpstr>Verdana</vt:lpstr>
      <vt:lpstr>Eversheds purple</vt:lpstr>
      <vt:lpstr>Covered Bonds, EU, North Macedonian Banks and Investors</vt:lpstr>
      <vt:lpstr>Covered bonds in a nutshell</vt:lpstr>
      <vt:lpstr>Covered bonds in the financial sector</vt:lpstr>
      <vt:lpstr>Covered bonds in the financial sector</vt:lpstr>
      <vt:lpstr>Covered bonds in CEE</vt:lpstr>
      <vt:lpstr>Key concepts of the Covered Bond Directive. Covered bonds distinguished from other financial products</vt:lpstr>
      <vt:lpstr>The Balkans; North Macedonia; Bulgaria as a case study.</vt:lpstr>
      <vt:lpstr>Key Features of the Bulgarian Covered Bonds Act</vt:lpstr>
      <vt:lpstr>What can be included in the cover pool –  assets outside Bulgaria</vt:lpstr>
      <vt:lpstr>How to structure and operate a covered bonds programme?</vt:lpstr>
      <vt:lpstr>Failure of the issuing bank. Likely defaults under the bonds</vt:lpstr>
      <vt:lpstr>Questions?</vt:lpstr>
      <vt:lpstr>PowerPoint Presentation</vt:lpstr>
    </vt:vector>
  </TitlesOfParts>
  <Company>Eversheds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Eversheds Sutherland</dc:creator>
  <cp:lastModifiedBy>Nikolay Bebov - TBP</cp:lastModifiedBy>
  <cp:revision>210</cp:revision>
  <dcterms:created xsi:type="dcterms:W3CDTF">2019-03-25T14:12:14Z</dcterms:created>
  <dcterms:modified xsi:type="dcterms:W3CDTF">2023-09-27T05:43:17Z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20220107004422749</vt:lpwstr>
  </property>
  <property fmtid="{D5CDD505-2E9C-101B-9397-08002B2CF9AE}" pid="3" name="ArticulateGUID">
    <vt:lpwstr>E74F6641-89C1-492A-B3B0-BD7129827D32</vt:lpwstr>
  </property>
  <property fmtid="{D5CDD505-2E9C-101B-9397-08002B2CF9AE}" pid="4" name="ArticulatePath">
    <vt:lpwstr>LDS_002-#7555900-v1-Finance__tax_and_accounting_template_-_16_9</vt:lpwstr>
  </property>
</Properties>
</file>